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67" r:id="rId2"/>
  </p:sldMasterIdLst>
  <p:notesMasterIdLst>
    <p:notesMasterId r:id="rId60"/>
  </p:notesMasterIdLst>
  <p:handoutMasterIdLst>
    <p:handoutMasterId r:id="rId61"/>
  </p:handoutMasterIdLst>
  <p:sldIdLst>
    <p:sldId id="256" r:id="rId3"/>
    <p:sldId id="314" r:id="rId4"/>
    <p:sldId id="350" r:id="rId5"/>
    <p:sldId id="332" r:id="rId6"/>
    <p:sldId id="266" r:id="rId7"/>
    <p:sldId id="283" r:id="rId8"/>
    <p:sldId id="284" r:id="rId9"/>
    <p:sldId id="317" r:id="rId10"/>
    <p:sldId id="286" r:id="rId11"/>
    <p:sldId id="287" r:id="rId12"/>
    <p:sldId id="288" r:id="rId13"/>
    <p:sldId id="351" r:id="rId14"/>
    <p:sldId id="345" r:id="rId15"/>
    <p:sldId id="336" r:id="rId16"/>
    <p:sldId id="333" r:id="rId17"/>
    <p:sldId id="334" r:id="rId18"/>
    <p:sldId id="335" r:id="rId19"/>
    <p:sldId id="337" r:id="rId20"/>
    <p:sldId id="338" r:id="rId21"/>
    <p:sldId id="339" r:id="rId22"/>
    <p:sldId id="352" r:id="rId23"/>
    <p:sldId id="340" r:id="rId24"/>
    <p:sldId id="341" r:id="rId25"/>
    <p:sldId id="342" r:id="rId26"/>
    <p:sldId id="346" r:id="rId27"/>
    <p:sldId id="257" r:id="rId28"/>
    <p:sldId id="267" r:id="rId29"/>
    <p:sldId id="323" r:id="rId30"/>
    <p:sldId id="274" r:id="rId31"/>
    <p:sldId id="273" r:id="rId32"/>
    <p:sldId id="353" r:id="rId33"/>
    <p:sldId id="272" r:id="rId34"/>
    <p:sldId id="276" r:id="rId35"/>
    <p:sldId id="324" r:id="rId36"/>
    <p:sldId id="280" r:id="rId37"/>
    <p:sldId id="278" r:id="rId38"/>
    <p:sldId id="295" r:id="rId39"/>
    <p:sldId id="305" r:id="rId40"/>
    <p:sldId id="322" r:id="rId41"/>
    <p:sldId id="303" r:id="rId42"/>
    <p:sldId id="354" r:id="rId43"/>
    <p:sldId id="308" r:id="rId44"/>
    <p:sldId id="310" r:id="rId45"/>
    <p:sldId id="347" r:id="rId46"/>
    <p:sldId id="258" r:id="rId47"/>
    <p:sldId id="259" r:id="rId48"/>
    <p:sldId id="260" r:id="rId49"/>
    <p:sldId id="261" r:id="rId50"/>
    <p:sldId id="327" r:id="rId51"/>
    <p:sldId id="348" r:id="rId52"/>
    <p:sldId id="355" r:id="rId53"/>
    <p:sldId id="263" r:id="rId54"/>
    <p:sldId id="264" r:id="rId55"/>
    <p:sldId id="265" r:id="rId56"/>
    <p:sldId id="325" r:id="rId57"/>
    <p:sldId id="356" r:id="rId58"/>
    <p:sldId id="349" r:id="rId59"/>
  </p:sldIdLst>
  <p:sldSz cx="12192000" cy="6858000"/>
  <p:notesSz cx="6858000" cy="9947275"/>
  <p:custDataLst>
    <p:tags r:id="rId6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1"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E04"/>
    <a:srgbClr val="D70710"/>
    <a:srgbClr val="D5090F"/>
    <a:srgbClr val="00D3D4"/>
    <a:srgbClr val="05DDFF"/>
    <a:srgbClr val="FCFBC6"/>
    <a:srgbClr val="029E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1" autoAdjust="0"/>
    <p:restoredTop sz="95141" autoAdjust="0"/>
  </p:normalViewPr>
  <p:slideViewPr>
    <p:cSldViewPr>
      <p:cViewPr varScale="1">
        <p:scale>
          <a:sx n="100" d="100"/>
          <a:sy n="100" d="100"/>
        </p:scale>
        <p:origin x="960" y="78"/>
      </p:cViewPr>
      <p:guideLst>
        <p:guide orient="horz" pos="2251"/>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83" d="100"/>
          <a:sy n="83" d="100"/>
        </p:scale>
        <p:origin x="-3630" y="-102"/>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97364"/>
          </a:xfrm>
          <a:prstGeom prst="rect">
            <a:avLst/>
          </a:prstGeom>
        </p:spPr>
        <p:txBody>
          <a:bodyPr vert="horz" lIns="91440" tIns="45720" rIns="91440" bIns="45720" rtlCol="0"/>
          <a:lstStyle>
            <a:lvl1pPr algn="r">
              <a:defRPr sz="1200"/>
            </a:lvl1pPr>
          </a:lstStyle>
          <a:p>
            <a:fld id="{EF53D9DB-5476-4DA9-A1DE-137F00AD920E}" type="datetimeFigureOut">
              <a:rPr lang="zh-CN" altLang="en-US" smtClean="0"/>
              <a:t>2018/11/30</a:t>
            </a:fld>
            <a:endParaRPr lang="zh-CN" altLang="en-US"/>
          </a:p>
        </p:txBody>
      </p:sp>
      <p:sp>
        <p:nvSpPr>
          <p:cNvPr id="4" name="页脚占位符 3"/>
          <p:cNvSpPr>
            <a:spLocks noGrp="1"/>
          </p:cNvSpPr>
          <p:nvPr>
            <p:ph type="ftr" sz="quarter" idx="2"/>
          </p:nvPr>
        </p:nvSpPr>
        <p:spPr>
          <a:xfrm>
            <a:off x="0" y="9448185"/>
            <a:ext cx="2971800" cy="497364"/>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9448185"/>
            <a:ext cx="2971800" cy="497364"/>
          </a:xfrm>
          <a:prstGeom prst="rect">
            <a:avLst/>
          </a:prstGeom>
        </p:spPr>
        <p:txBody>
          <a:bodyPr vert="horz" lIns="91440" tIns="45720" rIns="91440" bIns="45720" rtlCol="0" anchor="b"/>
          <a:lstStyle>
            <a:lvl1pPr algn="r">
              <a:defRPr sz="1200"/>
            </a:lvl1pPr>
          </a:lstStyle>
          <a:p>
            <a:fld id="{C8DD0AB7-21A2-4DE4-949D-47350E972A90}" type="slidenum">
              <a:rPr lang="zh-CN" altLang="en-US" smtClean="0"/>
              <a:t>‹#›</a:t>
            </a:fld>
            <a:endParaRPr lang="zh-CN" altLang="en-US"/>
          </a:p>
        </p:txBody>
      </p:sp>
    </p:spTree>
    <p:extLst>
      <p:ext uri="{BB962C8B-B14F-4D97-AF65-F5344CB8AC3E}">
        <p14:creationId xmlns:p14="http://schemas.microsoft.com/office/powerpoint/2010/main" val="1069757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8CE5F2B1-52FB-4C25-BB3F-EFC80B27A50E}" type="datetimeFigureOut">
              <a:rPr lang="zh-CN" altLang="en-US" smtClean="0"/>
              <a:t>2018/11/30</a:t>
            </a:fld>
            <a:endParaRPr lang="zh-CN" altLang="en-US"/>
          </a:p>
        </p:txBody>
      </p:sp>
      <p:sp>
        <p:nvSpPr>
          <p:cNvPr id="4" name="幻灯片图像占位符 3"/>
          <p:cNvSpPr>
            <a:spLocks noGrp="1" noRot="1" noChangeAspect="1"/>
          </p:cNvSpPr>
          <p:nvPr>
            <p:ph type="sldImg" idx="2"/>
          </p:nvPr>
        </p:nvSpPr>
        <p:spPr>
          <a:xfrm>
            <a:off x="114300" y="746125"/>
            <a:ext cx="6629400" cy="37306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97609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4231338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114300" y="746125"/>
            <a:ext cx="6629400" cy="3730625"/>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xfrm>
            <a:off x="3884613" y="9448185"/>
            <a:ext cx="2971800" cy="497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fld id="{821B7EC5-A9E8-4888-8470-564E0807316B}" type="slidenum">
              <a:rPr lang="zh-CN" altLang="en-US"/>
              <a:t>2</a:t>
            </a:fld>
            <a:endParaRPr lang="zh-CN" altLang="en-US"/>
          </a:p>
        </p:txBody>
      </p:sp>
    </p:spTree>
    <p:extLst>
      <p:ext uri="{BB962C8B-B14F-4D97-AF65-F5344CB8AC3E}">
        <p14:creationId xmlns:p14="http://schemas.microsoft.com/office/powerpoint/2010/main" val="313274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57251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77969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952222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56146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699444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114300" y="746125"/>
            <a:ext cx="6629400" cy="3730625"/>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xfrm>
            <a:off x="3884613" y="9448185"/>
            <a:ext cx="2971800" cy="497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fld id="{769A92E2-ACBB-4C82-A6B3-9E83F96B99D1}" type="slidenum">
              <a:rPr lang="zh-CN" altLang="en-US">
                <a:latin typeface="Calibri" pitchFamily="34" charset="0"/>
              </a:rPr>
              <a:t>8</a:t>
            </a:fld>
            <a:endParaRPr lang="zh-CN" altLang="en-US">
              <a:latin typeface="Calibri" pitchFamily="34" charset="0"/>
            </a:endParaRPr>
          </a:p>
        </p:txBody>
      </p:sp>
    </p:spTree>
    <p:extLst>
      <p:ext uri="{BB962C8B-B14F-4D97-AF65-F5344CB8AC3E}">
        <p14:creationId xmlns:p14="http://schemas.microsoft.com/office/powerpoint/2010/main" val="11479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33509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731791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83446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852263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07412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114300" y="746125"/>
            <a:ext cx="6629400" cy="3730625"/>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100" name="灯片编号占位符 3"/>
          <p:cNvSpPr>
            <a:spLocks noGrp="1"/>
          </p:cNvSpPr>
          <p:nvPr>
            <p:ph type="sldNum" sz="quarter" idx="5"/>
          </p:nvPr>
        </p:nvSpPr>
        <p:spPr bwMode="auto">
          <a:xfrm>
            <a:off x="3884613" y="9448185"/>
            <a:ext cx="2971800" cy="497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C426F369-8E18-41E4-909B-48D23D63C660}" type="slidenum">
              <a:rPr lang="zh-CN" altLang="en-US"/>
              <a:t>14</a:t>
            </a:fld>
            <a:endParaRPr lang="zh-CN" altLang="en-US"/>
          </a:p>
        </p:txBody>
      </p:sp>
    </p:spTree>
    <p:extLst>
      <p:ext uri="{BB962C8B-B14F-4D97-AF65-F5344CB8AC3E}">
        <p14:creationId xmlns:p14="http://schemas.microsoft.com/office/powerpoint/2010/main" val="3134679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09326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513775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34057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41142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00712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32014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74067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6157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11996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625727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03063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5291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6153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684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7547536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0052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031746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424324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885381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861182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77368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939408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198076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572268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8441836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7183097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675766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549599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213770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37457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91966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009015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886947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604444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955910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142506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441536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6610448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212739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885848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571679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541211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311685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7B4DABF-A22A-4040-AC51-23EF8D9C2D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0" y="0"/>
            <a:ext cx="12191140" cy="6858000"/>
          </a:xfrm>
          <a:prstGeom prst="rect">
            <a:avLst/>
          </a:prstGeom>
        </p:spPr>
      </p:pic>
    </p:spTree>
    <p:extLst>
      <p:ext uri="{BB962C8B-B14F-4D97-AF65-F5344CB8AC3E}">
        <p14:creationId xmlns:p14="http://schemas.microsoft.com/office/powerpoint/2010/main" val="599609226"/>
      </p:ext>
    </p:extLst>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4BA69B9-916A-4D3A-9E8E-90569BC92F1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11" r="283"/>
          <a:stretch/>
        </p:blipFill>
        <p:spPr>
          <a:xfrm flipH="1">
            <a:off x="0" y="0"/>
            <a:ext cx="12192000" cy="6858000"/>
          </a:xfrm>
          <a:prstGeom prst="rect">
            <a:avLst/>
          </a:prstGeom>
        </p:spPr>
      </p:pic>
    </p:spTree>
    <p:extLst>
      <p:ext uri="{BB962C8B-B14F-4D97-AF65-F5344CB8AC3E}">
        <p14:creationId xmlns:p14="http://schemas.microsoft.com/office/powerpoint/2010/main" val="1961335666"/>
      </p:ext>
    </p:extLst>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58E8830-FC14-4294-8604-30B764E50D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0" y="0"/>
            <a:ext cx="12191140" cy="6858000"/>
          </a:xfrm>
          <a:prstGeom prst="rect">
            <a:avLst/>
          </a:prstGeom>
        </p:spPr>
      </p:pic>
      <p:sp>
        <p:nvSpPr>
          <p:cNvPr id="3" name="矩形 2">
            <a:extLst>
              <a:ext uri="{FF2B5EF4-FFF2-40B4-BE49-F238E27FC236}">
                <a16:creationId xmlns:a16="http://schemas.microsoft.com/office/drawing/2014/main" id="{A011AC15-1B2D-4309-AB64-E7C2644A40AB}"/>
              </a:ext>
            </a:extLst>
          </p:cNvPr>
          <p:cNvSpPr/>
          <p:nvPr userDrawn="1"/>
        </p:nvSpPr>
        <p:spPr>
          <a:xfrm>
            <a:off x="335360" y="476672"/>
            <a:ext cx="11521280" cy="590465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10">
            <a:extLst>
              <a:ext uri="{FF2B5EF4-FFF2-40B4-BE49-F238E27FC236}">
                <a16:creationId xmlns:a16="http://schemas.microsoft.com/office/drawing/2014/main" id="{CE0D7650-018B-4A00-A12D-A6EE9A27F10A}"/>
              </a:ext>
            </a:extLst>
          </p:cNvPr>
          <p:cNvSpPr/>
          <p:nvPr userDrawn="1"/>
        </p:nvSpPr>
        <p:spPr>
          <a:xfrm>
            <a:off x="2495601" y="523999"/>
            <a:ext cx="7073108" cy="782960"/>
          </a:xfrm>
          <a:custGeom>
            <a:avLst/>
            <a:gdLst>
              <a:gd name="connsiteX0" fmla="*/ 287349 w 4844483"/>
              <a:gd name="connsiteY0" fmla="*/ 0 h 1142999"/>
              <a:gd name="connsiteX1" fmla="*/ 4557133 w 4844483"/>
              <a:gd name="connsiteY1" fmla="*/ 0 h 1142999"/>
              <a:gd name="connsiteX2" fmla="*/ 4844483 w 4844483"/>
              <a:gd name="connsiteY2" fmla="*/ 571499 h 1142999"/>
              <a:gd name="connsiteX3" fmla="*/ 4844482 w 4844483"/>
              <a:gd name="connsiteY3" fmla="*/ 571499 h 1142999"/>
              <a:gd name="connsiteX4" fmla="*/ 4844482 w 4844483"/>
              <a:gd name="connsiteY4" fmla="*/ 571500 h 1142999"/>
              <a:gd name="connsiteX5" fmla="*/ 4844482 w 4844483"/>
              <a:gd name="connsiteY5" fmla="*/ 571500 h 1142999"/>
              <a:gd name="connsiteX6" fmla="*/ 4844483 w 4844483"/>
              <a:gd name="connsiteY6" fmla="*/ 571500 h 1142999"/>
              <a:gd name="connsiteX7" fmla="*/ 4844483 w 4844483"/>
              <a:gd name="connsiteY7" fmla="*/ 571500 h 1142999"/>
              <a:gd name="connsiteX8" fmla="*/ 4557133 w 4844483"/>
              <a:gd name="connsiteY8" fmla="*/ 1142999 h 1142999"/>
              <a:gd name="connsiteX9" fmla="*/ 287349 w 4844483"/>
              <a:gd name="connsiteY9" fmla="*/ 1142999 h 1142999"/>
              <a:gd name="connsiteX10" fmla="*/ 0 w 4844483"/>
              <a:gd name="connsiteY10" fmla="*/ 571500 h 1142999"/>
              <a:gd name="connsiteX11" fmla="*/ 0 w 4844483"/>
              <a:gd name="connsiteY11" fmla="*/ 571500 h 1142999"/>
              <a:gd name="connsiteX12" fmla="*/ 1 w 4844483"/>
              <a:gd name="connsiteY12" fmla="*/ 571500 h 1142999"/>
              <a:gd name="connsiteX13" fmla="*/ 0 w 4844483"/>
              <a:gd name="connsiteY13" fmla="*/ 571500 h 1142999"/>
              <a:gd name="connsiteX14" fmla="*/ 1 w 4844483"/>
              <a:gd name="connsiteY14" fmla="*/ 571499 h 1142999"/>
              <a:gd name="connsiteX15" fmla="*/ 0 w 4844483"/>
              <a:gd name="connsiteY15" fmla="*/ 571499 h 114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44483" h="1142999">
                <a:moveTo>
                  <a:pt x="287349" y="0"/>
                </a:moveTo>
                <a:lnTo>
                  <a:pt x="4557133" y="0"/>
                </a:lnTo>
                <a:lnTo>
                  <a:pt x="4844483" y="571499"/>
                </a:lnTo>
                <a:lnTo>
                  <a:pt x="4844482" y="571499"/>
                </a:lnTo>
                <a:lnTo>
                  <a:pt x="4844482" y="571500"/>
                </a:lnTo>
                <a:lnTo>
                  <a:pt x="4844482" y="571500"/>
                </a:lnTo>
                <a:lnTo>
                  <a:pt x="4844483" y="571500"/>
                </a:lnTo>
                <a:lnTo>
                  <a:pt x="4844483" y="571500"/>
                </a:lnTo>
                <a:lnTo>
                  <a:pt x="4557133" y="1142999"/>
                </a:lnTo>
                <a:lnTo>
                  <a:pt x="287349" y="1142999"/>
                </a:lnTo>
                <a:lnTo>
                  <a:pt x="0" y="571500"/>
                </a:lnTo>
                <a:lnTo>
                  <a:pt x="0" y="571500"/>
                </a:lnTo>
                <a:lnTo>
                  <a:pt x="1" y="571500"/>
                </a:lnTo>
                <a:lnTo>
                  <a:pt x="0" y="571500"/>
                </a:lnTo>
                <a:lnTo>
                  <a:pt x="1" y="571499"/>
                </a:lnTo>
                <a:lnTo>
                  <a:pt x="0" y="571499"/>
                </a:lnTo>
                <a:close/>
              </a:path>
            </a:pathLst>
          </a:custGeom>
          <a:gradFill flip="none" rotWithShape="1">
            <a:gsLst>
              <a:gs pos="50000">
                <a:schemeClr val="bg1">
                  <a:lumMod val="85000"/>
                </a:schemeClr>
              </a:gs>
              <a:gs pos="49000">
                <a:schemeClr val="bg1">
                  <a:lumMod val="95000"/>
                </a:schemeClr>
              </a:gs>
              <a:gs pos="0">
                <a:schemeClr val="bg1">
                  <a:lumMod val="95000"/>
                </a:schemeClr>
              </a:gs>
              <a:gs pos="100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en-US" sz="1600" dirty="0">
              <a:solidFill>
                <a:schemeClr val="bg1">
                  <a:lumMod val="65000"/>
                </a:schemeClr>
              </a:solidFill>
              <a:cs typeface="+mn-ea"/>
              <a:sym typeface="+mn-lt"/>
            </a:endParaRPr>
          </a:p>
        </p:txBody>
      </p:sp>
      <p:sp>
        <p:nvSpPr>
          <p:cNvPr id="5" name="文本占位符 4">
            <a:extLst>
              <a:ext uri="{FF2B5EF4-FFF2-40B4-BE49-F238E27FC236}">
                <a16:creationId xmlns:a16="http://schemas.microsoft.com/office/drawing/2014/main" id="{95AAD215-6E89-4B87-880B-CD664B208362}"/>
              </a:ext>
            </a:extLst>
          </p:cNvPr>
          <p:cNvSpPr>
            <a:spLocks noGrp="1"/>
          </p:cNvSpPr>
          <p:nvPr>
            <p:ph type="body" sz="quarter" idx="10"/>
          </p:nvPr>
        </p:nvSpPr>
        <p:spPr>
          <a:xfrm>
            <a:off x="3035648" y="692696"/>
            <a:ext cx="6120705" cy="792163"/>
          </a:xfrm>
        </p:spPr>
        <p:txBody>
          <a:bodyPr/>
          <a:lstStyle>
            <a:lvl1pPr marL="0" indent="0" algn="ctr">
              <a:buFontTx/>
              <a:buNone/>
              <a:defRPr b="1">
                <a:solidFill>
                  <a:srgbClr val="C00000"/>
                </a:solidFill>
              </a:defRPr>
            </a:lvl1pPr>
          </a:lstStyle>
          <a:p>
            <a:pPr lvl="0"/>
            <a:r>
              <a:rPr lang="zh-CN" altLang="en-US" dirty="0"/>
              <a:t>编辑母版文本样式</a:t>
            </a:r>
          </a:p>
        </p:txBody>
      </p:sp>
    </p:spTree>
    <p:extLst>
      <p:ext uri="{BB962C8B-B14F-4D97-AF65-F5344CB8AC3E}">
        <p14:creationId xmlns:p14="http://schemas.microsoft.com/office/powerpoint/2010/main" val="3139591157"/>
      </p:ext>
    </p:extLst>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2018/11/30</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08474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6295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7B9D93-48AE-4B72-AE43-B970491B9F72}" type="datetime1">
              <a:rPr lang="zh-CN" altLang="en-US" smtClean="0"/>
              <a:t>2018/11/30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73212504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Lst>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2018/11/30</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24342898"/>
      </p:ext>
    </p:extLst>
  </p:cSld>
  <p:clrMap bg1="lt1" tx1="dk1" bg2="lt2" tx2="dk2" accent1="accent1" accent2="accent2" accent3="accent3" accent4="accent4" accent5="accent5" accent6="accent6" hlink="hlink" folHlink="folHlink"/>
  <p:sldLayoutIdLst>
    <p:sldLayoutId id="2147483668" r:id="rId1"/>
    <p:sldLayoutId id="2147483669"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6BAE3E58-7F67-4C26-A67C-25D79F152679}"/>
              </a:ext>
            </a:extLst>
          </p:cNvPr>
          <p:cNvSpPr/>
          <p:nvPr/>
        </p:nvSpPr>
        <p:spPr>
          <a:xfrm>
            <a:off x="2209064" y="2025790"/>
            <a:ext cx="7773871" cy="1172629"/>
          </a:xfrm>
          <a:prstGeom prst="rect">
            <a:avLst/>
          </a:prstGeom>
          <a:noFill/>
        </p:spPr>
        <p:txBody>
          <a:bodyPr wrap="square">
            <a:spAutoFit/>
          </a:bodyPr>
          <a:lstStyle/>
          <a:p>
            <a:pPr algn="dist">
              <a:lnSpc>
                <a:spcPct val="130000"/>
              </a:lnSpc>
            </a:pPr>
            <a:r>
              <a:rPr lang="zh-CN" altLang="en-US" sz="5400" b="1" dirty="0">
                <a:solidFill>
                  <a:srgbClr val="C00000"/>
                </a:solidFill>
                <a:latin typeface="微软雅黑" panose="020B0503020204020204" pitchFamily="34" charset="-122"/>
                <a:ea typeface="微软雅黑" panose="020B0503020204020204" pitchFamily="34" charset="-122"/>
                <a:cs typeface="+mn-ea"/>
                <a:sym typeface="+mn-lt"/>
              </a:rPr>
              <a:t>新安全生产法培训课件</a:t>
            </a:r>
          </a:p>
        </p:txBody>
      </p:sp>
      <p:pic>
        <p:nvPicPr>
          <p:cNvPr id="6" name="图片 5">
            <a:extLst>
              <a:ext uri="{FF2B5EF4-FFF2-40B4-BE49-F238E27FC236}">
                <a16:creationId xmlns:a16="http://schemas.microsoft.com/office/drawing/2014/main" id="{5B6C7033-82B6-4EE1-9501-36F40586AE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896" y="401974"/>
            <a:ext cx="2521901" cy="1681267"/>
          </a:xfrm>
          <a:prstGeom prst="rect">
            <a:avLst/>
          </a:prstGeom>
        </p:spPr>
      </p:pic>
      <p:sp>
        <p:nvSpPr>
          <p:cNvPr id="8" name="矩形 7">
            <a:extLst>
              <a:ext uri="{FF2B5EF4-FFF2-40B4-BE49-F238E27FC236}">
                <a16:creationId xmlns:a16="http://schemas.microsoft.com/office/drawing/2014/main" id="{0D5BEB82-3956-491C-BCAB-189C3086DFFE}"/>
              </a:ext>
            </a:extLst>
          </p:cNvPr>
          <p:cNvSpPr/>
          <p:nvPr/>
        </p:nvSpPr>
        <p:spPr>
          <a:xfrm>
            <a:off x="4871864" y="3717032"/>
            <a:ext cx="2448272" cy="480247"/>
          </a:xfrm>
          <a:prstGeom prst="rect">
            <a:avLst/>
          </a:prstGeom>
          <a:solidFill>
            <a:srgbClr val="D7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400" dirty="0"/>
              <a:t>汇报</a:t>
            </a:r>
            <a:r>
              <a:rPr lang="zh-CN" altLang="en-US" sz="1400"/>
              <a:t>人</a:t>
            </a:r>
            <a:r>
              <a:rPr lang="zh-CN" altLang="en-US" sz="1400" smtClean="0"/>
              <a:t>：安应</a:t>
            </a:r>
            <a:r>
              <a:rPr lang="en-US" altLang="zh-CN" sz="1400" smtClean="0"/>
              <a:t>vs</a:t>
            </a:r>
            <a:r>
              <a:rPr lang="zh-CN" altLang="en-US" sz="1400" smtClean="0"/>
              <a:t>安全人联盟</a:t>
            </a:r>
            <a:endParaRPr lang="zh-CN" altLang="en-US" sz="1400" dirty="0"/>
          </a:p>
        </p:txBody>
      </p:sp>
      <p:sp>
        <p:nvSpPr>
          <p:cNvPr id="7" name="矩形 6">
            <a:extLst>
              <a:ext uri="{FF2B5EF4-FFF2-40B4-BE49-F238E27FC236}">
                <a16:creationId xmlns:a16="http://schemas.microsoft.com/office/drawing/2014/main" id="{744E4D39-86F1-4C93-B90B-CF385971F851}"/>
              </a:ext>
            </a:extLst>
          </p:cNvPr>
          <p:cNvSpPr/>
          <p:nvPr/>
        </p:nvSpPr>
        <p:spPr>
          <a:xfrm>
            <a:off x="2209064" y="2995006"/>
            <a:ext cx="7703360" cy="572464"/>
          </a:xfrm>
          <a:prstGeom prst="rect">
            <a:avLst/>
          </a:prstGeom>
          <a:noFill/>
        </p:spPr>
        <p:txBody>
          <a:bodyPr wrap="square">
            <a:spAutoFit/>
          </a:bodyPr>
          <a:lstStyle/>
          <a:p>
            <a:pPr algn="dist">
              <a:lnSpc>
                <a:spcPct val="130000"/>
              </a:lnSpc>
            </a:pPr>
            <a:r>
              <a:rPr lang="en-US" altLang="zh-CN" sz="2400" dirty="0">
                <a:solidFill>
                  <a:srgbClr val="C00000"/>
                </a:solidFill>
                <a:latin typeface="微软雅黑" panose="020B0503020204020204" pitchFamily="34" charset="-122"/>
                <a:ea typeface="微软雅黑" panose="020B0503020204020204" pitchFamily="34" charset="-122"/>
                <a:cs typeface="+mn-ea"/>
                <a:sym typeface="+mn-lt"/>
              </a:rPr>
              <a:t>LAW ON SAFETY IN PRODUCTION</a:t>
            </a:r>
            <a:endParaRPr lang="zh-CN" altLang="en-US" sz="2400" dirty="0">
              <a:solidFill>
                <a:srgbClr val="C0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38" presetClass="entr" presetSubtype="0" accel="50000" fill="hold" grpId="0" nodeType="clickEffect">
                                  <p:stCondLst>
                                    <p:cond delay="0"/>
                                  </p:stCondLst>
                                  <p:iterate type="lt">
                                    <p:tmPct val="50000"/>
                                  </p:iterate>
                                  <p:childTnLst>
                                    <p:set>
                                      <p:cBhvr>
                                        <p:cTn id="13" dur="1" fill="hold">
                                          <p:stCondLst>
                                            <p:cond delay="0"/>
                                          </p:stCondLst>
                                        </p:cTn>
                                        <p:tgtEl>
                                          <p:spTgt spid="5"/>
                                        </p:tgtEl>
                                        <p:attrNameLst>
                                          <p:attrName>style.visibility</p:attrName>
                                        </p:attrNameLst>
                                      </p:cBhvr>
                                      <p:to>
                                        <p:strVal val="visible"/>
                                      </p:to>
                                    </p:set>
                                    <p:set>
                                      <p:cBhvr>
                                        <p:cTn id="14" dur="455" fill="hold">
                                          <p:stCondLst>
                                            <p:cond delay="0"/>
                                          </p:stCondLst>
                                        </p:cTn>
                                        <p:tgtEl>
                                          <p:spTgt spid="5"/>
                                        </p:tgtEl>
                                        <p:attrNameLst>
                                          <p:attrName>style.rotation</p:attrName>
                                        </p:attrNameLst>
                                      </p:cBhvr>
                                      <p:to>
                                        <p:strVal val="-45.0"/>
                                      </p:to>
                                    </p:set>
                                    <p:anim calcmode="lin" valueType="num">
                                      <p:cBhvr>
                                        <p:cTn id="15"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E0043BBF-B4F2-4517-978A-837370FFE395}"/>
              </a:ext>
            </a:extLst>
          </p:cNvPr>
          <p:cNvSpPr/>
          <p:nvPr/>
        </p:nvSpPr>
        <p:spPr>
          <a:xfrm>
            <a:off x="2174527" y="1611493"/>
            <a:ext cx="3570208" cy="525016"/>
          </a:xfrm>
          <a:prstGeom prst="rect">
            <a:avLst/>
          </a:prstGeom>
        </p:spPr>
        <p:txBody>
          <a:bodyPr wrap="none">
            <a:spAutoFit/>
          </a:bodyPr>
          <a:lstStyle/>
          <a:p>
            <a:pPr>
              <a:lnSpc>
                <a:spcPct val="130000"/>
              </a:lnSpc>
            </a:pPr>
            <a:r>
              <a:rPr lang="zh-CN" altLang="en-US" sz="2400" b="1" dirty="0">
                <a:solidFill>
                  <a:srgbClr val="C00000"/>
                </a:solidFill>
                <a:cs typeface="+mn-ea"/>
                <a:sym typeface="+mn-lt"/>
              </a:rPr>
              <a:t>新安全生产法的修改历程</a:t>
            </a:r>
            <a:endParaRPr lang="zh-CN" altLang="en-US" sz="2400" dirty="0">
              <a:solidFill>
                <a:srgbClr val="C00000"/>
              </a:solidFill>
            </a:endParaRPr>
          </a:p>
        </p:txBody>
      </p:sp>
      <p:sp>
        <p:nvSpPr>
          <p:cNvPr id="6" name="矩形 5">
            <a:extLst>
              <a:ext uri="{FF2B5EF4-FFF2-40B4-BE49-F238E27FC236}">
                <a16:creationId xmlns:a16="http://schemas.microsoft.com/office/drawing/2014/main" id="{4BEBECCB-8780-4E94-AD9B-DD70B3CED5CD}"/>
              </a:ext>
            </a:extLst>
          </p:cNvPr>
          <p:cNvSpPr/>
          <p:nvPr/>
        </p:nvSpPr>
        <p:spPr>
          <a:xfrm>
            <a:off x="7693705" y="1724794"/>
            <a:ext cx="3634328" cy="525016"/>
          </a:xfrm>
          <a:prstGeom prst="rect">
            <a:avLst/>
          </a:prstGeom>
        </p:spPr>
        <p:txBody>
          <a:bodyPr wrap="none">
            <a:spAutoFit/>
          </a:bodyPr>
          <a:lstStyle/>
          <a:p>
            <a:pPr>
              <a:lnSpc>
                <a:spcPct val="130000"/>
              </a:lnSpc>
            </a:pPr>
            <a:r>
              <a:rPr lang="zh-CN" altLang="en-US" b="1" dirty="0">
                <a:solidFill>
                  <a:srgbClr val="C00000"/>
                </a:solidFill>
                <a:cs typeface="+mn-ea"/>
                <a:sym typeface="+mn-lt"/>
              </a:rPr>
              <a:t> </a:t>
            </a:r>
            <a:r>
              <a:rPr lang="zh-CN" altLang="en-US" sz="2400" b="1" dirty="0">
                <a:solidFill>
                  <a:srgbClr val="C00000"/>
                </a:solidFill>
                <a:cs typeface="+mn-ea"/>
                <a:sym typeface="+mn-lt"/>
              </a:rPr>
              <a:t>新安全生产法的十大亮点</a:t>
            </a:r>
            <a:endParaRPr lang="zh-CN" altLang="en-US" sz="2400" b="1" dirty="0">
              <a:solidFill>
                <a:srgbClr val="C00000"/>
              </a:solidFill>
              <a:cs typeface="+mn-ea"/>
            </a:endParaRPr>
          </a:p>
        </p:txBody>
      </p:sp>
      <p:sp>
        <p:nvSpPr>
          <p:cNvPr id="7" name="矩形 6">
            <a:extLst>
              <a:ext uri="{FF2B5EF4-FFF2-40B4-BE49-F238E27FC236}">
                <a16:creationId xmlns:a16="http://schemas.microsoft.com/office/drawing/2014/main" id="{7EFF715E-EA8D-41A5-B147-BC759CA2283A}"/>
              </a:ext>
            </a:extLst>
          </p:cNvPr>
          <p:cNvSpPr/>
          <p:nvPr/>
        </p:nvSpPr>
        <p:spPr>
          <a:xfrm>
            <a:off x="2160033" y="2823857"/>
            <a:ext cx="3570208" cy="525016"/>
          </a:xfrm>
          <a:prstGeom prst="rect">
            <a:avLst/>
          </a:prstGeom>
        </p:spPr>
        <p:txBody>
          <a:bodyPr wrap="none">
            <a:spAutoFit/>
          </a:bodyPr>
          <a:lstStyle/>
          <a:p>
            <a:pPr>
              <a:lnSpc>
                <a:spcPct val="130000"/>
              </a:lnSpc>
            </a:pPr>
            <a:r>
              <a:rPr lang="zh-CN" altLang="en-US" sz="2400" b="1" dirty="0">
                <a:solidFill>
                  <a:srgbClr val="C00000"/>
                </a:solidFill>
                <a:cs typeface="+mn-ea"/>
                <a:sym typeface="+mn-lt"/>
              </a:rPr>
              <a:t>新版</a:t>
            </a:r>
            <a:r>
              <a:rPr lang="en-US" altLang="zh-CN" sz="2400" b="1" dirty="0">
                <a:solidFill>
                  <a:srgbClr val="C00000"/>
                </a:solidFill>
                <a:cs typeface="+mn-ea"/>
                <a:sym typeface="+mn-lt"/>
              </a:rPr>
              <a:t>《</a:t>
            </a:r>
            <a:r>
              <a:rPr lang="zh-CN" altLang="en-US" sz="2400" b="1" dirty="0">
                <a:solidFill>
                  <a:srgbClr val="C00000"/>
                </a:solidFill>
                <a:cs typeface="+mn-ea"/>
                <a:sym typeface="+mn-lt"/>
              </a:rPr>
              <a:t>安全生产法</a:t>
            </a:r>
            <a:r>
              <a:rPr lang="en-US" altLang="zh-CN" sz="2400" b="1" dirty="0">
                <a:solidFill>
                  <a:srgbClr val="C00000"/>
                </a:solidFill>
                <a:cs typeface="+mn-ea"/>
                <a:sym typeface="+mn-lt"/>
              </a:rPr>
              <a:t>》</a:t>
            </a:r>
            <a:r>
              <a:rPr lang="zh-CN" altLang="en-US" sz="2400" b="1" dirty="0">
                <a:solidFill>
                  <a:srgbClr val="C00000"/>
                </a:solidFill>
                <a:cs typeface="+mn-ea"/>
                <a:sym typeface="+mn-lt"/>
              </a:rPr>
              <a:t>解读</a:t>
            </a:r>
            <a:endParaRPr lang="zh-CN" altLang="en-US" sz="2400" b="1" dirty="0">
              <a:solidFill>
                <a:srgbClr val="C00000"/>
              </a:solidFill>
              <a:cs typeface="+mn-ea"/>
            </a:endParaRPr>
          </a:p>
        </p:txBody>
      </p:sp>
      <p:sp>
        <p:nvSpPr>
          <p:cNvPr id="8" name="矩形 7">
            <a:extLst>
              <a:ext uri="{FF2B5EF4-FFF2-40B4-BE49-F238E27FC236}">
                <a16:creationId xmlns:a16="http://schemas.microsoft.com/office/drawing/2014/main" id="{40B19CFE-E370-465A-9EEE-5D5399475CD3}"/>
              </a:ext>
            </a:extLst>
          </p:cNvPr>
          <p:cNvSpPr/>
          <p:nvPr/>
        </p:nvSpPr>
        <p:spPr>
          <a:xfrm>
            <a:off x="7735819" y="2821508"/>
            <a:ext cx="4185761" cy="525016"/>
          </a:xfrm>
          <a:prstGeom prst="rect">
            <a:avLst/>
          </a:prstGeom>
        </p:spPr>
        <p:txBody>
          <a:bodyPr wrap="none">
            <a:spAutoFit/>
          </a:bodyPr>
          <a:lstStyle/>
          <a:p>
            <a:pPr>
              <a:lnSpc>
                <a:spcPct val="130000"/>
              </a:lnSpc>
            </a:pPr>
            <a:r>
              <a:rPr lang="zh-CN" altLang="en-US" sz="2400" b="1" dirty="0">
                <a:solidFill>
                  <a:srgbClr val="C00000"/>
                </a:solidFill>
                <a:cs typeface="+mn-ea"/>
                <a:sym typeface="+mn-lt"/>
              </a:rPr>
              <a:t>新安全生产法解决的重点问题</a:t>
            </a:r>
            <a:endParaRPr lang="zh-CN" altLang="en-US" sz="2400" b="1" dirty="0">
              <a:solidFill>
                <a:srgbClr val="C00000"/>
              </a:solidFill>
              <a:cs typeface="+mn-ea"/>
            </a:endParaRPr>
          </a:p>
        </p:txBody>
      </p:sp>
      <p:sp>
        <p:nvSpPr>
          <p:cNvPr id="9" name="矩形 8">
            <a:extLst>
              <a:ext uri="{FF2B5EF4-FFF2-40B4-BE49-F238E27FC236}">
                <a16:creationId xmlns:a16="http://schemas.microsoft.com/office/drawing/2014/main" id="{2624879E-4BD7-4333-9178-E2866EF70F33}"/>
              </a:ext>
            </a:extLst>
          </p:cNvPr>
          <p:cNvSpPr/>
          <p:nvPr/>
        </p:nvSpPr>
        <p:spPr>
          <a:xfrm>
            <a:off x="2137925" y="3960159"/>
            <a:ext cx="4493538" cy="525016"/>
          </a:xfrm>
          <a:prstGeom prst="rect">
            <a:avLst/>
          </a:prstGeom>
        </p:spPr>
        <p:txBody>
          <a:bodyPr wrap="none">
            <a:spAutoFit/>
          </a:bodyPr>
          <a:lstStyle/>
          <a:p>
            <a:pPr>
              <a:lnSpc>
                <a:spcPct val="130000"/>
              </a:lnSpc>
            </a:pPr>
            <a:r>
              <a:rPr lang="zh-CN" altLang="en-US" sz="2400" b="1" dirty="0">
                <a:solidFill>
                  <a:srgbClr val="C00000"/>
                </a:solidFill>
                <a:cs typeface="+mn-ea"/>
                <a:sym typeface="+mn-lt"/>
              </a:rPr>
              <a:t>新安全生产法修改后有哪些变化</a:t>
            </a:r>
            <a:endParaRPr lang="zh-CN" altLang="en-US" sz="2400" b="1" dirty="0">
              <a:solidFill>
                <a:srgbClr val="C00000"/>
              </a:solidFill>
              <a:cs typeface="+mn-ea"/>
            </a:endParaRPr>
          </a:p>
        </p:txBody>
      </p:sp>
      <p:sp>
        <p:nvSpPr>
          <p:cNvPr id="10" name="矩形 9">
            <a:extLst>
              <a:ext uri="{FF2B5EF4-FFF2-40B4-BE49-F238E27FC236}">
                <a16:creationId xmlns:a16="http://schemas.microsoft.com/office/drawing/2014/main" id="{216882F5-3202-486C-8C9A-79DAB38C482C}"/>
              </a:ext>
            </a:extLst>
          </p:cNvPr>
          <p:cNvSpPr/>
          <p:nvPr/>
        </p:nvSpPr>
        <p:spPr>
          <a:xfrm>
            <a:off x="5388113" y="260648"/>
            <a:ext cx="1415772" cy="959045"/>
          </a:xfrm>
          <a:prstGeom prst="rect">
            <a:avLst/>
          </a:prstGeom>
        </p:spPr>
        <p:txBody>
          <a:bodyPr wrap="none">
            <a:spAutoFit/>
          </a:bodyPr>
          <a:lstStyle/>
          <a:p>
            <a:pPr algn="ctr">
              <a:lnSpc>
                <a:spcPct val="130000"/>
              </a:lnSpc>
            </a:pPr>
            <a:r>
              <a:rPr lang="zh-CN" altLang="en-US" sz="4800" b="1" dirty="0">
                <a:solidFill>
                  <a:srgbClr val="C00000"/>
                </a:solidFill>
                <a:latin typeface="微软雅黑" panose="020B0503020204020204" pitchFamily="34" charset="-122"/>
                <a:ea typeface="微软雅黑" panose="020B0503020204020204" pitchFamily="34" charset="-122"/>
                <a:cs typeface="+mn-ea"/>
              </a:rPr>
              <a:t>目录</a:t>
            </a:r>
          </a:p>
        </p:txBody>
      </p:sp>
      <p:grpSp>
        <p:nvGrpSpPr>
          <p:cNvPr id="3" name="组合 2">
            <a:extLst>
              <a:ext uri="{FF2B5EF4-FFF2-40B4-BE49-F238E27FC236}">
                <a16:creationId xmlns:a16="http://schemas.microsoft.com/office/drawing/2014/main" id="{455283A9-2E0C-4F77-BBD9-2CB8BF958F7F}"/>
              </a:ext>
            </a:extLst>
          </p:cNvPr>
          <p:cNvGrpSpPr/>
          <p:nvPr/>
        </p:nvGrpSpPr>
        <p:grpSpPr>
          <a:xfrm>
            <a:off x="1151314" y="1477455"/>
            <a:ext cx="941465" cy="931323"/>
            <a:chOff x="1619834" y="1684864"/>
            <a:chExt cx="941465" cy="931323"/>
          </a:xfrm>
        </p:grpSpPr>
        <p:sp>
          <p:nvSpPr>
            <p:cNvPr id="11" name="Freeform 227">
              <a:extLst>
                <a:ext uri="{FF2B5EF4-FFF2-40B4-BE49-F238E27FC236}">
                  <a16:creationId xmlns:a16="http://schemas.microsoft.com/office/drawing/2014/main" id="{43700CB2-0BFD-4C89-9D9B-5458B3D25DD8}"/>
                </a:ext>
              </a:extLst>
            </p:cNvPr>
            <p:cNvSpPr>
              <a:spLocks noEditPoints="1"/>
            </p:cNvSpPr>
            <p:nvPr/>
          </p:nvSpPr>
          <p:spPr bwMode="auto">
            <a:xfrm>
              <a:off x="1619834" y="1828471"/>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sp>
          <p:nvSpPr>
            <p:cNvPr id="2" name="矩形 1">
              <a:extLst>
                <a:ext uri="{FF2B5EF4-FFF2-40B4-BE49-F238E27FC236}">
                  <a16:creationId xmlns:a16="http://schemas.microsoft.com/office/drawing/2014/main" id="{85F68441-DB05-423A-8E48-A59AC0B1CFC4}"/>
                </a:ext>
              </a:extLst>
            </p:cNvPr>
            <p:cNvSpPr/>
            <p:nvPr/>
          </p:nvSpPr>
          <p:spPr>
            <a:xfrm>
              <a:off x="1816468" y="1969446"/>
              <a:ext cx="505267" cy="369332"/>
            </a:xfrm>
            <a:prstGeom prst="rect">
              <a:avLst/>
            </a:prstGeom>
          </p:spPr>
          <p:txBody>
            <a:bodyPr wrap="none">
              <a:spAutoFit/>
            </a:bodyPr>
            <a:lstStyle/>
            <a:p>
              <a:r>
                <a:rPr lang="zh-CN" altLang="en-US" b="1" dirty="0">
                  <a:solidFill>
                    <a:srgbClr val="C00000"/>
                  </a:solidFill>
                  <a:cs typeface="+mn-ea"/>
                  <a:sym typeface="+mn-lt"/>
                </a:rPr>
                <a:t> </a:t>
              </a:r>
              <a:r>
                <a:rPr lang="en-US" altLang="zh-CN" b="1" dirty="0">
                  <a:solidFill>
                    <a:srgbClr val="C00000"/>
                  </a:solidFill>
                  <a:cs typeface="+mn-ea"/>
                  <a:sym typeface="+mn-lt"/>
                </a:rPr>
                <a:t>01</a:t>
              </a:r>
              <a:endParaRPr lang="zh-CN" altLang="en-US" dirty="0"/>
            </a:p>
          </p:txBody>
        </p:sp>
        <p:sp>
          <p:nvSpPr>
            <p:cNvPr id="12" name="Freeform 227">
              <a:extLst>
                <a:ext uri="{FF2B5EF4-FFF2-40B4-BE49-F238E27FC236}">
                  <a16:creationId xmlns:a16="http://schemas.microsoft.com/office/drawing/2014/main" id="{F15D935D-800B-4945-9C61-E3DCE9AFB8E4}"/>
                </a:ext>
              </a:extLst>
            </p:cNvPr>
            <p:cNvSpPr>
              <a:spLocks noEditPoints="1"/>
            </p:cNvSpPr>
            <p:nvPr/>
          </p:nvSpPr>
          <p:spPr bwMode="auto">
            <a:xfrm rot="12851909">
              <a:off x="1662763" y="1684864"/>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grpSp>
      <p:grpSp>
        <p:nvGrpSpPr>
          <p:cNvPr id="13" name="组合 12">
            <a:extLst>
              <a:ext uri="{FF2B5EF4-FFF2-40B4-BE49-F238E27FC236}">
                <a16:creationId xmlns:a16="http://schemas.microsoft.com/office/drawing/2014/main" id="{D335F050-32DC-4C9F-9AEF-F504135CF348}"/>
              </a:ext>
            </a:extLst>
          </p:cNvPr>
          <p:cNvGrpSpPr/>
          <p:nvPr/>
        </p:nvGrpSpPr>
        <p:grpSpPr>
          <a:xfrm>
            <a:off x="6837284" y="1531851"/>
            <a:ext cx="941465" cy="931323"/>
            <a:chOff x="1619834" y="1684864"/>
            <a:chExt cx="941465" cy="931323"/>
          </a:xfrm>
        </p:grpSpPr>
        <p:sp>
          <p:nvSpPr>
            <p:cNvPr id="14" name="Freeform 227">
              <a:extLst>
                <a:ext uri="{FF2B5EF4-FFF2-40B4-BE49-F238E27FC236}">
                  <a16:creationId xmlns:a16="http://schemas.microsoft.com/office/drawing/2014/main" id="{9A699CC0-AF3F-4D70-93CD-BC59231D5DD9}"/>
                </a:ext>
              </a:extLst>
            </p:cNvPr>
            <p:cNvSpPr>
              <a:spLocks noEditPoints="1"/>
            </p:cNvSpPr>
            <p:nvPr/>
          </p:nvSpPr>
          <p:spPr bwMode="auto">
            <a:xfrm>
              <a:off x="1619834" y="1828471"/>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sp>
          <p:nvSpPr>
            <p:cNvPr id="15" name="矩形 14">
              <a:extLst>
                <a:ext uri="{FF2B5EF4-FFF2-40B4-BE49-F238E27FC236}">
                  <a16:creationId xmlns:a16="http://schemas.microsoft.com/office/drawing/2014/main" id="{8CF5F207-7437-4A97-9C4E-3898454D5605}"/>
                </a:ext>
              </a:extLst>
            </p:cNvPr>
            <p:cNvSpPr/>
            <p:nvPr/>
          </p:nvSpPr>
          <p:spPr>
            <a:xfrm>
              <a:off x="1816468" y="1969446"/>
              <a:ext cx="505267" cy="369332"/>
            </a:xfrm>
            <a:prstGeom prst="rect">
              <a:avLst/>
            </a:prstGeom>
          </p:spPr>
          <p:txBody>
            <a:bodyPr wrap="none">
              <a:spAutoFit/>
            </a:bodyPr>
            <a:lstStyle/>
            <a:p>
              <a:r>
                <a:rPr lang="zh-CN" altLang="en-US" b="1" dirty="0">
                  <a:solidFill>
                    <a:srgbClr val="C00000"/>
                  </a:solidFill>
                  <a:cs typeface="+mn-ea"/>
                  <a:sym typeface="+mn-lt"/>
                </a:rPr>
                <a:t> </a:t>
              </a:r>
              <a:r>
                <a:rPr lang="en-US" altLang="zh-CN" b="1" dirty="0">
                  <a:solidFill>
                    <a:srgbClr val="C00000"/>
                  </a:solidFill>
                  <a:cs typeface="+mn-ea"/>
                  <a:sym typeface="+mn-lt"/>
                </a:rPr>
                <a:t>02</a:t>
              </a:r>
              <a:endParaRPr lang="zh-CN" altLang="en-US" dirty="0"/>
            </a:p>
          </p:txBody>
        </p:sp>
        <p:sp>
          <p:nvSpPr>
            <p:cNvPr id="16" name="Freeform 227">
              <a:extLst>
                <a:ext uri="{FF2B5EF4-FFF2-40B4-BE49-F238E27FC236}">
                  <a16:creationId xmlns:a16="http://schemas.microsoft.com/office/drawing/2014/main" id="{7440F5FB-14F8-4F2D-A4B4-F7FC47E9B587}"/>
                </a:ext>
              </a:extLst>
            </p:cNvPr>
            <p:cNvSpPr>
              <a:spLocks noEditPoints="1"/>
            </p:cNvSpPr>
            <p:nvPr/>
          </p:nvSpPr>
          <p:spPr bwMode="auto">
            <a:xfrm rot="12851909">
              <a:off x="1662763" y="1684864"/>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grpSp>
      <p:grpSp>
        <p:nvGrpSpPr>
          <p:cNvPr id="17" name="组合 16">
            <a:extLst>
              <a:ext uri="{FF2B5EF4-FFF2-40B4-BE49-F238E27FC236}">
                <a16:creationId xmlns:a16="http://schemas.microsoft.com/office/drawing/2014/main" id="{3C5B4110-F01A-4F86-90D6-829C5229D67B}"/>
              </a:ext>
            </a:extLst>
          </p:cNvPr>
          <p:cNvGrpSpPr/>
          <p:nvPr/>
        </p:nvGrpSpPr>
        <p:grpSpPr>
          <a:xfrm>
            <a:off x="1172778" y="2617117"/>
            <a:ext cx="941465" cy="931323"/>
            <a:chOff x="1619834" y="1684864"/>
            <a:chExt cx="941465" cy="931323"/>
          </a:xfrm>
        </p:grpSpPr>
        <p:sp>
          <p:nvSpPr>
            <p:cNvPr id="18" name="Freeform 227">
              <a:extLst>
                <a:ext uri="{FF2B5EF4-FFF2-40B4-BE49-F238E27FC236}">
                  <a16:creationId xmlns:a16="http://schemas.microsoft.com/office/drawing/2014/main" id="{56F4A225-AC24-40BB-A2BA-3FEF75CA1E98}"/>
                </a:ext>
              </a:extLst>
            </p:cNvPr>
            <p:cNvSpPr>
              <a:spLocks noEditPoints="1"/>
            </p:cNvSpPr>
            <p:nvPr/>
          </p:nvSpPr>
          <p:spPr bwMode="auto">
            <a:xfrm>
              <a:off x="1619834" y="1828471"/>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sp>
          <p:nvSpPr>
            <p:cNvPr id="19" name="矩形 18">
              <a:extLst>
                <a:ext uri="{FF2B5EF4-FFF2-40B4-BE49-F238E27FC236}">
                  <a16:creationId xmlns:a16="http://schemas.microsoft.com/office/drawing/2014/main" id="{C9E15813-A45D-4912-9695-37A5435694BB}"/>
                </a:ext>
              </a:extLst>
            </p:cNvPr>
            <p:cNvSpPr/>
            <p:nvPr/>
          </p:nvSpPr>
          <p:spPr>
            <a:xfrm>
              <a:off x="1816468" y="1969446"/>
              <a:ext cx="505267" cy="369332"/>
            </a:xfrm>
            <a:prstGeom prst="rect">
              <a:avLst/>
            </a:prstGeom>
          </p:spPr>
          <p:txBody>
            <a:bodyPr wrap="none">
              <a:spAutoFit/>
            </a:bodyPr>
            <a:lstStyle/>
            <a:p>
              <a:r>
                <a:rPr lang="zh-CN" altLang="en-US" b="1" dirty="0">
                  <a:solidFill>
                    <a:srgbClr val="C00000"/>
                  </a:solidFill>
                  <a:cs typeface="+mn-ea"/>
                  <a:sym typeface="+mn-lt"/>
                </a:rPr>
                <a:t> </a:t>
              </a:r>
              <a:r>
                <a:rPr lang="en-US" altLang="zh-CN" b="1" dirty="0">
                  <a:solidFill>
                    <a:srgbClr val="C00000"/>
                  </a:solidFill>
                  <a:cs typeface="+mn-ea"/>
                  <a:sym typeface="+mn-lt"/>
                </a:rPr>
                <a:t>03</a:t>
              </a:r>
              <a:endParaRPr lang="zh-CN" altLang="en-US" dirty="0"/>
            </a:p>
          </p:txBody>
        </p:sp>
        <p:sp>
          <p:nvSpPr>
            <p:cNvPr id="20" name="Freeform 227">
              <a:extLst>
                <a:ext uri="{FF2B5EF4-FFF2-40B4-BE49-F238E27FC236}">
                  <a16:creationId xmlns:a16="http://schemas.microsoft.com/office/drawing/2014/main" id="{F09451DC-5B2F-4D96-B97C-8F3BF79F41E2}"/>
                </a:ext>
              </a:extLst>
            </p:cNvPr>
            <p:cNvSpPr>
              <a:spLocks noEditPoints="1"/>
            </p:cNvSpPr>
            <p:nvPr/>
          </p:nvSpPr>
          <p:spPr bwMode="auto">
            <a:xfrm rot="12851909">
              <a:off x="1662763" y="1684864"/>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grpSp>
      <p:grpSp>
        <p:nvGrpSpPr>
          <p:cNvPr id="21" name="组合 20">
            <a:extLst>
              <a:ext uri="{FF2B5EF4-FFF2-40B4-BE49-F238E27FC236}">
                <a16:creationId xmlns:a16="http://schemas.microsoft.com/office/drawing/2014/main" id="{852F44AA-6F4D-4076-A806-1F30B56F3EAD}"/>
              </a:ext>
            </a:extLst>
          </p:cNvPr>
          <p:cNvGrpSpPr/>
          <p:nvPr/>
        </p:nvGrpSpPr>
        <p:grpSpPr>
          <a:xfrm>
            <a:off x="6837284" y="2700968"/>
            <a:ext cx="941465" cy="931323"/>
            <a:chOff x="1619834" y="1684864"/>
            <a:chExt cx="941465" cy="931323"/>
          </a:xfrm>
        </p:grpSpPr>
        <p:sp>
          <p:nvSpPr>
            <p:cNvPr id="22" name="Freeform 227">
              <a:extLst>
                <a:ext uri="{FF2B5EF4-FFF2-40B4-BE49-F238E27FC236}">
                  <a16:creationId xmlns:a16="http://schemas.microsoft.com/office/drawing/2014/main" id="{6D40CE50-2F52-476F-BFC9-AF4148FD4B1C}"/>
                </a:ext>
              </a:extLst>
            </p:cNvPr>
            <p:cNvSpPr>
              <a:spLocks noEditPoints="1"/>
            </p:cNvSpPr>
            <p:nvPr/>
          </p:nvSpPr>
          <p:spPr bwMode="auto">
            <a:xfrm>
              <a:off x="1619834" y="1828471"/>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sp>
          <p:nvSpPr>
            <p:cNvPr id="23" name="矩形 22">
              <a:extLst>
                <a:ext uri="{FF2B5EF4-FFF2-40B4-BE49-F238E27FC236}">
                  <a16:creationId xmlns:a16="http://schemas.microsoft.com/office/drawing/2014/main" id="{EEF78120-53EA-4FD7-B309-C8D2C3EF37B4}"/>
                </a:ext>
              </a:extLst>
            </p:cNvPr>
            <p:cNvSpPr/>
            <p:nvPr/>
          </p:nvSpPr>
          <p:spPr>
            <a:xfrm>
              <a:off x="1816468" y="1969446"/>
              <a:ext cx="505267" cy="369332"/>
            </a:xfrm>
            <a:prstGeom prst="rect">
              <a:avLst/>
            </a:prstGeom>
          </p:spPr>
          <p:txBody>
            <a:bodyPr wrap="none">
              <a:spAutoFit/>
            </a:bodyPr>
            <a:lstStyle/>
            <a:p>
              <a:r>
                <a:rPr lang="zh-CN" altLang="en-US" b="1" dirty="0">
                  <a:solidFill>
                    <a:srgbClr val="C00000"/>
                  </a:solidFill>
                  <a:cs typeface="+mn-ea"/>
                  <a:sym typeface="+mn-lt"/>
                </a:rPr>
                <a:t> </a:t>
              </a:r>
              <a:r>
                <a:rPr lang="en-US" altLang="zh-CN" b="1" dirty="0">
                  <a:solidFill>
                    <a:srgbClr val="C00000"/>
                  </a:solidFill>
                  <a:cs typeface="+mn-ea"/>
                  <a:sym typeface="+mn-lt"/>
                </a:rPr>
                <a:t>04</a:t>
              </a:r>
              <a:endParaRPr lang="zh-CN" altLang="en-US" dirty="0"/>
            </a:p>
          </p:txBody>
        </p:sp>
        <p:sp>
          <p:nvSpPr>
            <p:cNvPr id="24" name="Freeform 227">
              <a:extLst>
                <a:ext uri="{FF2B5EF4-FFF2-40B4-BE49-F238E27FC236}">
                  <a16:creationId xmlns:a16="http://schemas.microsoft.com/office/drawing/2014/main" id="{21A2154D-5207-483E-8586-67C066E2BAB8}"/>
                </a:ext>
              </a:extLst>
            </p:cNvPr>
            <p:cNvSpPr>
              <a:spLocks noEditPoints="1"/>
            </p:cNvSpPr>
            <p:nvPr/>
          </p:nvSpPr>
          <p:spPr bwMode="auto">
            <a:xfrm rot="12851909">
              <a:off x="1662763" y="1684864"/>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grpSp>
      <p:grpSp>
        <p:nvGrpSpPr>
          <p:cNvPr id="25" name="组合 24">
            <a:extLst>
              <a:ext uri="{FF2B5EF4-FFF2-40B4-BE49-F238E27FC236}">
                <a16:creationId xmlns:a16="http://schemas.microsoft.com/office/drawing/2014/main" id="{4F58F657-6524-4362-84D7-9E6E83126058}"/>
              </a:ext>
            </a:extLst>
          </p:cNvPr>
          <p:cNvGrpSpPr/>
          <p:nvPr/>
        </p:nvGrpSpPr>
        <p:grpSpPr>
          <a:xfrm>
            <a:off x="1185674" y="3859571"/>
            <a:ext cx="941465" cy="931323"/>
            <a:chOff x="1619834" y="1684864"/>
            <a:chExt cx="941465" cy="931323"/>
          </a:xfrm>
        </p:grpSpPr>
        <p:sp>
          <p:nvSpPr>
            <p:cNvPr id="26" name="Freeform 227">
              <a:extLst>
                <a:ext uri="{FF2B5EF4-FFF2-40B4-BE49-F238E27FC236}">
                  <a16:creationId xmlns:a16="http://schemas.microsoft.com/office/drawing/2014/main" id="{E450ADE1-4AAC-4DC6-8D97-46EF4B5AB52F}"/>
                </a:ext>
              </a:extLst>
            </p:cNvPr>
            <p:cNvSpPr>
              <a:spLocks noEditPoints="1"/>
            </p:cNvSpPr>
            <p:nvPr/>
          </p:nvSpPr>
          <p:spPr bwMode="auto">
            <a:xfrm>
              <a:off x="1619834" y="1828471"/>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sp>
          <p:nvSpPr>
            <p:cNvPr id="27" name="矩形 26">
              <a:extLst>
                <a:ext uri="{FF2B5EF4-FFF2-40B4-BE49-F238E27FC236}">
                  <a16:creationId xmlns:a16="http://schemas.microsoft.com/office/drawing/2014/main" id="{97CA3EE0-A34C-4A21-A17D-A738ABF0E080}"/>
                </a:ext>
              </a:extLst>
            </p:cNvPr>
            <p:cNvSpPr/>
            <p:nvPr/>
          </p:nvSpPr>
          <p:spPr>
            <a:xfrm>
              <a:off x="1816468" y="1969446"/>
              <a:ext cx="505267" cy="369332"/>
            </a:xfrm>
            <a:prstGeom prst="rect">
              <a:avLst/>
            </a:prstGeom>
          </p:spPr>
          <p:txBody>
            <a:bodyPr wrap="none">
              <a:spAutoFit/>
            </a:bodyPr>
            <a:lstStyle/>
            <a:p>
              <a:r>
                <a:rPr lang="zh-CN" altLang="en-US" b="1" dirty="0">
                  <a:solidFill>
                    <a:srgbClr val="C00000"/>
                  </a:solidFill>
                  <a:cs typeface="+mn-ea"/>
                  <a:sym typeface="+mn-lt"/>
                </a:rPr>
                <a:t> </a:t>
              </a:r>
              <a:r>
                <a:rPr lang="en-US" altLang="zh-CN" b="1" dirty="0">
                  <a:solidFill>
                    <a:srgbClr val="C00000"/>
                  </a:solidFill>
                  <a:cs typeface="+mn-ea"/>
                  <a:sym typeface="+mn-lt"/>
                </a:rPr>
                <a:t>05</a:t>
              </a:r>
              <a:endParaRPr lang="zh-CN" altLang="en-US" dirty="0"/>
            </a:p>
          </p:txBody>
        </p:sp>
        <p:sp>
          <p:nvSpPr>
            <p:cNvPr id="28" name="Freeform 227">
              <a:extLst>
                <a:ext uri="{FF2B5EF4-FFF2-40B4-BE49-F238E27FC236}">
                  <a16:creationId xmlns:a16="http://schemas.microsoft.com/office/drawing/2014/main" id="{902B46E8-AE97-452B-AF81-D08817C05646}"/>
                </a:ext>
              </a:extLst>
            </p:cNvPr>
            <p:cNvSpPr>
              <a:spLocks noEditPoints="1"/>
            </p:cNvSpPr>
            <p:nvPr/>
          </p:nvSpPr>
          <p:spPr bwMode="auto">
            <a:xfrm rot="12851909">
              <a:off x="1662763" y="1684864"/>
              <a:ext cx="898536" cy="787716"/>
            </a:xfrm>
            <a:custGeom>
              <a:avLst/>
              <a:gdLst>
                <a:gd name="T0" fmla="*/ 726 w 1420"/>
                <a:gd name="T1" fmla="*/ 1231 h 1245"/>
                <a:gd name="T2" fmla="*/ 526 w 1420"/>
                <a:gd name="T3" fmla="*/ 1219 h 1245"/>
                <a:gd name="T4" fmla="*/ 482 w 1420"/>
                <a:gd name="T5" fmla="*/ 1191 h 1245"/>
                <a:gd name="T6" fmla="*/ 742 w 1420"/>
                <a:gd name="T7" fmla="*/ 1215 h 1245"/>
                <a:gd name="T8" fmla="*/ 830 w 1420"/>
                <a:gd name="T9" fmla="*/ 1179 h 1245"/>
                <a:gd name="T10" fmla="*/ 414 w 1420"/>
                <a:gd name="T11" fmla="*/ 1131 h 1245"/>
                <a:gd name="T12" fmla="*/ 362 w 1420"/>
                <a:gd name="T13" fmla="*/ 1107 h 1245"/>
                <a:gd name="T14" fmla="*/ 354 w 1420"/>
                <a:gd name="T15" fmla="*/ 1099 h 1245"/>
                <a:gd name="T16" fmla="*/ 70 w 1420"/>
                <a:gd name="T17" fmla="*/ 795 h 1245"/>
                <a:gd name="T18" fmla="*/ 34 w 1420"/>
                <a:gd name="T19" fmla="*/ 763 h 1245"/>
                <a:gd name="T20" fmla="*/ 170 w 1420"/>
                <a:gd name="T21" fmla="*/ 99 h 1245"/>
                <a:gd name="T22" fmla="*/ 326 w 1420"/>
                <a:gd name="T23" fmla="*/ 11 h 1245"/>
                <a:gd name="T24" fmla="*/ 126 w 1420"/>
                <a:gd name="T25" fmla="*/ 303 h 1245"/>
                <a:gd name="T26" fmla="*/ 174 w 1420"/>
                <a:gd name="T27" fmla="*/ 239 h 1245"/>
                <a:gd name="T28" fmla="*/ 126 w 1420"/>
                <a:gd name="T29" fmla="*/ 635 h 1245"/>
                <a:gd name="T30" fmla="*/ 194 w 1420"/>
                <a:gd name="T31" fmla="*/ 775 h 1245"/>
                <a:gd name="T32" fmla="*/ 202 w 1420"/>
                <a:gd name="T33" fmla="*/ 807 h 1245"/>
                <a:gd name="T34" fmla="*/ 270 w 1420"/>
                <a:gd name="T35" fmla="*/ 887 h 1245"/>
                <a:gd name="T36" fmla="*/ 390 w 1420"/>
                <a:gd name="T37" fmla="*/ 967 h 1245"/>
                <a:gd name="T38" fmla="*/ 494 w 1420"/>
                <a:gd name="T39" fmla="*/ 1019 h 1245"/>
                <a:gd name="T40" fmla="*/ 986 w 1420"/>
                <a:gd name="T41" fmla="*/ 903 h 1245"/>
                <a:gd name="T42" fmla="*/ 1170 w 1420"/>
                <a:gd name="T43" fmla="*/ 583 h 1245"/>
                <a:gd name="T44" fmla="*/ 1130 w 1420"/>
                <a:gd name="T45" fmla="*/ 347 h 1245"/>
                <a:gd name="T46" fmla="*/ 1082 w 1420"/>
                <a:gd name="T47" fmla="*/ 251 h 1245"/>
                <a:gd name="T48" fmla="*/ 946 w 1420"/>
                <a:gd name="T49" fmla="*/ 159 h 1245"/>
                <a:gd name="T50" fmla="*/ 1074 w 1420"/>
                <a:gd name="T51" fmla="*/ 27 h 1245"/>
                <a:gd name="T52" fmla="*/ 1146 w 1420"/>
                <a:gd name="T53" fmla="*/ 19 h 1245"/>
                <a:gd name="T54" fmla="*/ 1270 w 1420"/>
                <a:gd name="T55" fmla="*/ 83 h 1245"/>
                <a:gd name="T56" fmla="*/ 1342 w 1420"/>
                <a:gd name="T57" fmla="*/ 127 h 1245"/>
                <a:gd name="T58" fmla="*/ 1394 w 1420"/>
                <a:gd name="T59" fmla="*/ 215 h 1245"/>
                <a:gd name="T60" fmla="*/ 1374 w 1420"/>
                <a:gd name="T61" fmla="*/ 235 h 1245"/>
                <a:gd name="T62" fmla="*/ 1398 w 1420"/>
                <a:gd name="T63" fmla="*/ 347 h 1245"/>
                <a:gd name="T64" fmla="*/ 1354 w 1420"/>
                <a:gd name="T65" fmla="*/ 735 h 1245"/>
                <a:gd name="T66" fmla="*/ 1262 w 1420"/>
                <a:gd name="T67" fmla="*/ 935 h 1245"/>
                <a:gd name="T68" fmla="*/ 942 w 1420"/>
                <a:gd name="T69" fmla="*/ 1167 h 1245"/>
                <a:gd name="T70" fmla="*/ 98 w 1420"/>
                <a:gd name="T71" fmla="*/ 391 h 1245"/>
                <a:gd name="T72" fmla="*/ 86 w 1420"/>
                <a:gd name="T73" fmla="*/ 447 h 1245"/>
                <a:gd name="T74" fmla="*/ 98 w 1420"/>
                <a:gd name="T75" fmla="*/ 391 h 1245"/>
                <a:gd name="T76" fmla="*/ 106 w 1420"/>
                <a:gd name="T77" fmla="*/ 351 h 1245"/>
                <a:gd name="T78" fmla="*/ 310 w 1420"/>
                <a:gd name="T79" fmla="*/ 959 h 1245"/>
                <a:gd name="T80" fmla="*/ 410 w 1420"/>
                <a:gd name="T81" fmla="*/ 1011 h 1245"/>
                <a:gd name="T82" fmla="*/ 418 w 1420"/>
                <a:gd name="T83" fmla="*/ 1023 h 1245"/>
                <a:gd name="T84" fmla="*/ 894 w 1420"/>
                <a:gd name="T85" fmla="*/ 117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0" h="1245">
                  <a:moveTo>
                    <a:pt x="814" y="1207"/>
                  </a:moveTo>
                  <a:cubicBezTo>
                    <a:pt x="805" y="1208"/>
                    <a:pt x="795" y="1210"/>
                    <a:pt x="798" y="1223"/>
                  </a:cubicBezTo>
                  <a:cubicBezTo>
                    <a:pt x="769" y="1228"/>
                    <a:pt x="742" y="1221"/>
                    <a:pt x="726" y="1231"/>
                  </a:cubicBezTo>
                  <a:cubicBezTo>
                    <a:pt x="722" y="1226"/>
                    <a:pt x="722" y="1216"/>
                    <a:pt x="718" y="1211"/>
                  </a:cubicBezTo>
                  <a:cubicBezTo>
                    <a:pt x="708" y="1211"/>
                    <a:pt x="708" y="1227"/>
                    <a:pt x="718" y="1227"/>
                  </a:cubicBezTo>
                  <a:cubicBezTo>
                    <a:pt x="662" y="1245"/>
                    <a:pt x="580" y="1235"/>
                    <a:pt x="526" y="1219"/>
                  </a:cubicBezTo>
                  <a:cubicBezTo>
                    <a:pt x="519" y="1212"/>
                    <a:pt x="529" y="1209"/>
                    <a:pt x="526" y="1195"/>
                  </a:cubicBezTo>
                  <a:cubicBezTo>
                    <a:pt x="510" y="1206"/>
                    <a:pt x="489" y="1215"/>
                    <a:pt x="470" y="1203"/>
                  </a:cubicBezTo>
                  <a:cubicBezTo>
                    <a:pt x="468" y="1193"/>
                    <a:pt x="488" y="1205"/>
                    <a:pt x="482" y="1191"/>
                  </a:cubicBezTo>
                  <a:cubicBezTo>
                    <a:pt x="500" y="1188"/>
                    <a:pt x="515" y="1203"/>
                    <a:pt x="522" y="1187"/>
                  </a:cubicBezTo>
                  <a:cubicBezTo>
                    <a:pt x="629" y="1199"/>
                    <a:pt x="716" y="1213"/>
                    <a:pt x="810" y="1195"/>
                  </a:cubicBezTo>
                  <a:cubicBezTo>
                    <a:pt x="796" y="1207"/>
                    <a:pt x="747" y="1197"/>
                    <a:pt x="742" y="1215"/>
                  </a:cubicBezTo>
                  <a:cubicBezTo>
                    <a:pt x="769" y="1217"/>
                    <a:pt x="789" y="1201"/>
                    <a:pt x="830" y="1203"/>
                  </a:cubicBezTo>
                  <a:cubicBezTo>
                    <a:pt x="836" y="1193"/>
                    <a:pt x="818" y="1197"/>
                    <a:pt x="818" y="1195"/>
                  </a:cubicBezTo>
                  <a:cubicBezTo>
                    <a:pt x="816" y="1188"/>
                    <a:pt x="842" y="1173"/>
                    <a:pt x="830" y="1179"/>
                  </a:cubicBezTo>
                  <a:cubicBezTo>
                    <a:pt x="845" y="1172"/>
                    <a:pt x="846" y="1174"/>
                    <a:pt x="862" y="1175"/>
                  </a:cubicBezTo>
                  <a:cubicBezTo>
                    <a:pt x="862" y="1170"/>
                    <a:pt x="862" y="1164"/>
                    <a:pt x="862" y="1159"/>
                  </a:cubicBezTo>
                  <a:cubicBezTo>
                    <a:pt x="716" y="1202"/>
                    <a:pt x="531" y="1195"/>
                    <a:pt x="414" y="1131"/>
                  </a:cubicBezTo>
                  <a:cubicBezTo>
                    <a:pt x="409" y="1122"/>
                    <a:pt x="410" y="1109"/>
                    <a:pt x="402" y="1103"/>
                  </a:cubicBezTo>
                  <a:cubicBezTo>
                    <a:pt x="395" y="1111"/>
                    <a:pt x="402" y="1115"/>
                    <a:pt x="402" y="1127"/>
                  </a:cubicBezTo>
                  <a:cubicBezTo>
                    <a:pt x="389" y="1113"/>
                    <a:pt x="378" y="1120"/>
                    <a:pt x="362" y="1107"/>
                  </a:cubicBezTo>
                  <a:cubicBezTo>
                    <a:pt x="367" y="1097"/>
                    <a:pt x="370" y="1094"/>
                    <a:pt x="382" y="1099"/>
                  </a:cubicBezTo>
                  <a:cubicBezTo>
                    <a:pt x="380" y="1087"/>
                    <a:pt x="365" y="1090"/>
                    <a:pt x="362" y="1079"/>
                  </a:cubicBezTo>
                  <a:cubicBezTo>
                    <a:pt x="355" y="1085"/>
                    <a:pt x="365" y="1092"/>
                    <a:pt x="354" y="1099"/>
                  </a:cubicBezTo>
                  <a:cubicBezTo>
                    <a:pt x="336" y="1086"/>
                    <a:pt x="304" y="1073"/>
                    <a:pt x="318" y="1059"/>
                  </a:cubicBezTo>
                  <a:cubicBezTo>
                    <a:pt x="242" y="1011"/>
                    <a:pt x="184" y="945"/>
                    <a:pt x="118" y="887"/>
                  </a:cubicBezTo>
                  <a:cubicBezTo>
                    <a:pt x="120" y="854"/>
                    <a:pt x="81" y="828"/>
                    <a:pt x="70" y="795"/>
                  </a:cubicBezTo>
                  <a:cubicBezTo>
                    <a:pt x="64" y="802"/>
                    <a:pt x="54" y="794"/>
                    <a:pt x="46" y="791"/>
                  </a:cubicBezTo>
                  <a:cubicBezTo>
                    <a:pt x="65" y="787"/>
                    <a:pt x="54" y="768"/>
                    <a:pt x="54" y="751"/>
                  </a:cubicBezTo>
                  <a:cubicBezTo>
                    <a:pt x="47" y="739"/>
                    <a:pt x="46" y="766"/>
                    <a:pt x="34" y="763"/>
                  </a:cubicBezTo>
                  <a:cubicBezTo>
                    <a:pt x="21" y="749"/>
                    <a:pt x="41" y="743"/>
                    <a:pt x="50" y="739"/>
                  </a:cubicBezTo>
                  <a:cubicBezTo>
                    <a:pt x="0" y="638"/>
                    <a:pt x="3" y="461"/>
                    <a:pt x="42" y="331"/>
                  </a:cubicBezTo>
                  <a:cubicBezTo>
                    <a:pt x="69" y="242"/>
                    <a:pt x="118" y="169"/>
                    <a:pt x="170" y="99"/>
                  </a:cubicBezTo>
                  <a:cubicBezTo>
                    <a:pt x="199" y="91"/>
                    <a:pt x="233" y="56"/>
                    <a:pt x="262" y="35"/>
                  </a:cubicBezTo>
                  <a:cubicBezTo>
                    <a:pt x="274" y="41"/>
                    <a:pt x="254" y="48"/>
                    <a:pt x="254" y="55"/>
                  </a:cubicBezTo>
                  <a:cubicBezTo>
                    <a:pt x="282" y="45"/>
                    <a:pt x="306" y="15"/>
                    <a:pt x="326" y="11"/>
                  </a:cubicBezTo>
                  <a:cubicBezTo>
                    <a:pt x="337" y="19"/>
                    <a:pt x="316" y="31"/>
                    <a:pt x="306" y="31"/>
                  </a:cubicBezTo>
                  <a:cubicBezTo>
                    <a:pt x="223" y="106"/>
                    <a:pt x="156" y="205"/>
                    <a:pt x="114" y="315"/>
                  </a:cubicBezTo>
                  <a:cubicBezTo>
                    <a:pt x="116" y="325"/>
                    <a:pt x="122" y="305"/>
                    <a:pt x="126" y="303"/>
                  </a:cubicBezTo>
                  <a:cubicBezTo>
                    <a:pt x="132" y="318"/>
                    <a:pt x="121" y="327"/>
                    <a:pt x="118" y="343"/>
                  </a:cubicBezTo>
                  <a:cubicBezTo>
                    <a:pt x="140" y="324"/>
                    <a:pt x="138" y="280"/>
                    <a:pt x="166" y="267"/>
                  </a:cubicBezTo>
                  <a:cubicBezTo>
                    <a:pt x="151" y="261"/>
                    <a:pt x="168" y="233"/>
                    <a:pt x="174" y="239"/>
                  </a:cubicBezTo>
                  <a:cubicBezTo>
                    <a:pt x="183" y="252"/>
                    <a:pt x="167" y="259"/>
                    <a:pt x="162" y="271"/>
                  </a:cubicBezTo>
                  <a:cubicBezTo>
                    <a:pt x="144" y="319"/>
                    <a:pt x="120" y="392"/>
                    <a:pt x="114" y="447"/>
                  </a:cubicBezTo>
                  <a:cubicBezTo>
                    <a:pt x="106" y="515"/>
                    <a:pt x="122" y="572"/>
                    <a:pt x="126" y="635"/>
                  </a:cubicBezTo>
                  <a:cubicBezTo>
                    <a:pt x="140" y="646"/>
                    <a:pt x="156" y="673"/>
                    <a:pt x="146" y="695"/>
                  </a:cubicBezTo>
                  <a:cubicBezTo>
                    <a:pt x="157" y="704"/>
                    <a:pt x="160" y="721"/>
                    <a:pt x="174" y="727"/>
                  </a:cubicBezTo>
                  <a:cubicBezTo>
                    <a:pt x="162" y="753"/>
                    <a:pt x="190" y="753"/>
                    <a:pt x="194" y="775"/>
                  </a:cubicBezTo>
                  <a:cubicBezTo>
                    <a:pt x="190" y="775"/>
                    <a:pt x="186" y="775"/>
                    <a:pt x="182" y="775"/>
                  </a:cubicBezTo>
                  <a:cubicBezTo>
                    <a:pt x="185" y="790"/>
                    <a:pt x="194" y="773"/>
                    <a:pt x="202" y="783"/>
                  </a:cubicBezTo>
                  <a:cubicBezTo>
                    <a:pt x="204" y="796"/>
                    <a:pt x="193" y="799"/>
                    <a:pt x="202" y="807"/>
                  </a:cubicBezTo>
                  <a:cubicBezTo>
                    <a:pt x="202" y="815"/>
                    <a:pt x="217" y="801"/>
                    <a:pt x="222" y="811"/>
                  </a:cubicBezTo>
                  <a:cubicBezTo>
                    <a:pt x="220" y="819"/>
                    <a:pt x="216" y="819"/>
                    <a:pt x="210" y="815"/>
                  </a:cubicBezTo>
                  <a:cubicBezTo>
                    <a:pt x="230" y="838"/>
                    <a:pt x="277" y="851"/>
                    <a:pt x="270" y="887"/>
                  </a:cubicBezTo>
                  <a:cubicBezTo>
                    <a:pt x="278" y="891"/>
                    <a:pt x="293" y="884"/>
                    <a:pt x="298" y="899"/>
                  </a:cubicBezTo>
                  <a:cubicBezTo>
                    <a:pt x="301" y="912"/>
                    <a:pt x="290" y="905"/>
                    <a:pt x="286" y="903"/>
                  </a:cubicBezTo>
                  <a:cubicBezTo>
                    <a:pt x="326" y="919"/>
                    <a:pt x="355" y="946"/>
                    <a:pt x="390" y="967"/>
                  </a:cubicBezTo>
                  <a:cubicBezTo>
                    <a:pt x="390" y="971"/>
                    <a:pt x="385" y="970"/>
                    <a:pt x="382" y="971"/>
                  </a:cubicBezTo>
                  <a:cubicBezTo>
                    <a:pt x="394" y="975"/>
                    <a:pt x="428" y="977"/>
                    <a:pt x="434" y="999"/>
                  </a:cubicBezTo>
                  <a:cubicBezTo>
                    <a:pt x="455" y="992"/>
                    <a:pt x="484" y="1002"/>
                    <a:pt x="494" y="1019"/>
                  </a:cubicBezTo>
                  <a:cubicBezTo>
                    <a:pt x="542" y="1020"/>
                    <a:pt x="610" y="1031"/>
                    <a:pt x="650" y="1043"/>
                  </a:cubicBezTo>
                  <a:cubicBezTo>
                    <a:pt x="750" y="1013"/>
                    <a:pt x="886" y="1004"/>
                    <a:pt x="950" y="927"/>
                  </a:cubicBezTo>
                  <a:cubicBezTo>
                    <a:pt x="964" y="931"/>
                    <a:pt x="982" y="920"/>
                    <a:pt x="986" y="903"/>
                  </a:cubicBezTo>
                  <a:cubicBezTo>
                    <a:pt x="1029" y="876"/>
                    <a:pt x="1050" y="828"/>
                    <a:pt x="1086" y="795"/>
                  </a:cubicBezTo>
                  <a:cubicBezTo>
                    <a:pt x="1114" y="721"/>
                    <a:pt x="1154" y="682"/>
                    <a:pt x="1158" y="587"/>
                  </a:cubicBezTo>
                  <a:cubicBezTo>
                    <a:pt x="1161" y="585"/>
                    <a:pt x="1164" y="583"/>
                    <a:pt x="1170" y="583"/>
                  </a:cubicBezTo>
                  <a:cubicBezTo>
                    <a:pt x="1157" y="576"/>
                    <a:pt x="1174" y="546"/>
                    <a:pt x="1158" y="535"/>
                  </a:cubicBezTo>
                  <a:cubicBezTo>
                    <a:pt x="1181" y="470"/>
                    <a:pt x="1158" y="419"/>
                    <a:pt x="1150" y="359"/>
                  </a:cubicBezTo>
                  <a:cubicBezTo>
                    <a:pt x="1144" y="354"/>
                    <a:pt x="1140" y="347"/>
                    <a:pt x="1130" y="347"/>
                  </a:cubicBezTo>
                  <a:cubicBezTo>
                    <a:pt x="1125" y="327"/>
                    <a:pt x="1127" y="305"/>
                    <a:pt x="1122" y="295"/>
                  </a:cubicBezTo>
                  <a:cubicBezTo>
                    <a:pt x="1113" y="278"/>
                    <a:pt x="1100" y="277"/>
                    <a:pt x="1094" y="271"/>
                  </a:cubicBezTo>
                  <a:cubicBezTo>
                    <a:pt x="1086" y="263"/>
                    <a:pt x="1095" y="255"/>
                    <a:pt x="1082" y="251"/>
                  </a:cubicBezTo>
                  <a:cubicBezTo>
                    <a:pt x="1071" y="248"/>
                    <a:pt x="1058" y="258"/>
                    <a:pt x="1046" y="255"/>
                  </a:cubicBezTo>
                  <a:cubicBezTo>
                    <a:pt x="1017" y="247"/>
                    <a:pt x="1001" y="217"/>
                    <a:pt x="986" y="187"/>
                  </a:cubicBezTo>
                  <a:cubicBezTo>
                    <a:pt x="970" y="181"/>
                    <a:pt x="967" y="160"/>
                    <a:pt x="946" y="159"/>
                  </a:cubicBezTo>
                  <a:cubicBezTo>
                    <a:pt x="949" y="146"/>
                    <a:pt x="954" y="127"/>
                    <a:pt x="942" y="115"/>
                  </a:cubicBezTo>
                  <a:cubicBezTo>
                    <a:pt x="954" y="93"/>
                    <a:pt x="958" y="99"/>
                    <a:pt x="950" y="75"/>
                  </a:cubicBezTo>
                  <a:cubicBezTo>
                    <a:pt x="988" y="34"/>
                    <a:pt x="1038" y="62"/>
                    <a:pt x="1074" y="27"/>
                  </a:cubicBezTo>
                  <a:cubicBezTo>
                    <a:pt x="1099" y="40"/>
                    <a:pt x="1112" y="23"/>
                    <a:pt x="1130" y="31"/>
                  </a:cubicBezTo>
                  <a:cubicBezTo>
                    <a:pt x="1133" y="31"/>
                    <a:pt x="1133" y="15"/>
                    <a:pt x="1130" y="15"/>
                  </a:cubicBezTo>
                  <a:cubicBezTo>
                    <a:pt x="1136" y="0"/>
                    <a:pt x="1136" y="24"/>
                    <a:pt x="1146" y="19"/>
                  </a:cubicBezTo>
                  <a:cubicBezTo>
                    <a:pt x="1158" y="16"/>
                    <a:pt x="1137" y="13"/>
                    <a:pt x="1142" y="3"/>
                  </a:cubicBezTo>
                  <a:cubicBezTo>
                    <a:pt x="1148" y="9"/>
                    <a:pt x="1161" y="8"/>
                    <a:pt x="1158" y="23"/>
                  </a:cubicBezTo>
                  <a:cubicBezTo>
                    <a:pt x="1205" y="19"/>
                    <a:pt x="1219" y="86"/>
                    <a:pt x="1270" y="83"/>
                  </a:cubicBezTo>
                  <a:cubicBezTo>
                    <a:pt x="1277" y="96"/>
                    <a:pt x="1309" y="101"/>
                    <a:pt x="1298" y="119"/>
                  </a:cubicBezTo>
                  <a:cubicBezTo>
                    <a:pt x="1314" y="119"/>
                    <a:pt x="1325" y="124"/>
                    <a:pt x="1330" y="135"/>
                  </a:cubicBezTo>
                  <a:cubicBezTo>
                    <a:pt x="1334" y="132"/>
                    <a:pt x="1334" y="126"/>
                    <a:pt x="1342" y="127"/>
                  </a:cubicBezTo>
                  <a:cubicBezTo>
                    <a:pt x="1339" y="142"/>
                    <a:pt x="1367" y="134"/>
                    <a:pt x="1354" y="147"/>
                  </a:cubicBezTo>
                  <a:cubicBezTo>
                    <a:pt x="1380" y="132"/>
                    <a:pt x="1371" y="175"/>
                    <a:pt x="1390" y="179"/>
                  </a:cubicBezTo>
                  <a:cubicBezTo>
                    <a:pt x="1391" y="195"/>
                    <a:pt x="1380" y="210"/>
                    <a:pt x="1394" y="215"/>
                  </a:cubicBezTo>
                  <a:cubicBezTo>
                    <a:pt x="1391" y="221"/>
                    <a:pt x="1381" y="221"/>
                    <a:pt x="1374" y="223"/>
                  </a:cubicBezTo>
                  <a:cubicBezTo>
                    <a:pt x="1375" y="228"/>
                    <a:pt x="1381" y="226"/>
                    <a:pt x="1386" y="227"/>
                  </a:cubicBezTo>
                  <a:cubicBezTo>
                    <a:pt x="1384" y="232"/>
                    <a:pt x="1381" y="235"/>
                    <a:pt x="1374" y="235"/>
                  </a:cubicBezTo>
                  <a:cubicBezTo>
                    <a:pt x="1382" y="245"/>
                    <a:pt x="1395" y="271"/>
                    <a:pt x="1382" y="287"/>
                  </a:cubicBezTo>
                  <a:cubicBezTo>
                    <a:pt x="1383" y="295"/>
                    <a:pt x="1393" y="295"/>
                    <a:pt x="1398" y="299"/>
                  </a:cubicBezTo>
                  <a:cubicBezTo>
                    <a:pt x="1391" y="317"/>
                    <a:pt x="1395" y="341"/>
                    <a:pt x="1398" y="347"/>
                  </a:cubicBezTo>
                  <a:cubicBezTo>
                    <a:pt x="1392" y="437"/>
                    <a:pt x="1420" y="534"/>
                    <a:pt x="1382" y="623"/>
                  </a:cubicBezTo>
                  <a:cubicBezTo>
                    <a:pt x="1385" y="630"/>
                    <a:pt x="1389" y="638"/>
                    <a:pt x="1390" y="647"/>
                  </a:cubicBezTo>
                  <a:cubicBezTo>
                    <a:pt x="1374" y="673"/>
                    <a:pt x="1368" y="708"/>
                    <a:pt x="1354" y="735"/>
                  </a:cubicBezTo>
                  <a:cubicBezTo>
                    <a:pt x="1354" y="739"/>
                    <a:pt x="1359" y="738"/>
                    <a:pt x="1362" y="739"/>
                  </a:cubicBezTo>
                  <a:cubicBezTo>
                    <a:pt x="1336" y="808"/>
                    <a:pt x="1303" y="869"/>
                    <a:pt x="1258" y="919"/>
                  </a:cubicBezTo>
                  <a:cubicBezTo>
                    <a:pt x="1261" y="923"/>
                    <a:pt x="1262" y="928"/>
                    <a:pt x="1262" y="935"/>
                  </a:cubicBezTo>
                  <a:cubicBezTo>
                    <a:pt x="1258" y="935"/>
                    <a:pt x="1254" y="935"/>
                    <a:pt x="1250" y="935"/>
                  </a:cubicBezTo>
                  <a:cubicBezTo>
                    <a:pt x="1216" y="995"/>
                    <a:pt x="1167" y="1039"/>
                    <a:pt x="1106" y="1071"/>
                  </a:cubicBezTo>
                  <a:cubicBezTo>
                    <a:pt x="1088" y="1122"/>
                    <a:pt x="1003" y="1136"/>
                    <a:pt x="942" y="1167"/>
                  </a:cubicBezTo>
                  <a:cubicBezTo>
                    <a:pt x="937" y="1170"/>
                    <a:pt x="936" y="1180"/>
                    <a:pt x="930" y="1183"/>
                  </a:cubicBezTo>
                  <a:cubicBezTo>
                    <a:pt x="903" y="1198"/>
                    <a:pt x="805" y="1222"/>
                    <a:pt x="814" y="1207"/>
                  </a:cubicBezTo>
                  <a:close/>
                  <a:moveTo>
                    <a:pt x="98" y="391"/>
                  </a:moveTo>
                  <a:cubicBezTo>
                    <a:pt x="110" y="386"/>
                    <a:pt x="104" y="418"/>
                    <a:pt x="90" y="411"/>
                  </a:cubicBezTo>
                  <a:cubicBezTo>
                    <a:pt x="86" y="429"/>
                    <a:pt x="97" y="431"/>
                    <a:pt x="98" y="443"/>
                  </a:cubicBezTo>
                  <a:cubicBezTo>
                    <a:pt x="90" y="446"/>
                    <a:pt x="95" y="455"/>
                    <a:pt x="86" y="447"/>
                  </a:cubicBezTo>
                  <a:cubicBezTo>
                    <a:pt x="97" y="462"/>
                    <a:pt x="80" y="484"/>
                    <a:pt x="94" y="491"/>
                  </a:cubicBezTo>
                  <a:cubicBezTo>
                    <a:pt x="98" y="450"/>
                    <a:pt x="114" y="400"/>
                    <a:pt x="114" y="367"/>
                  </a:cubicBezTo>
                  <a:cubicBezTo>
                    <a:pt x="91" y="367"/>
                    <a:pt x="114" y="387"/>
                    <a:pt x="98" y="391"/>
                  </a:cubicBezTo>
                  <a:close/>
                  <a:moveTo>
                    <a:pt x="118" y="367"/>
                  </a:moveTo>
                  <a:cubicBezTo>
                    <a:pt x="113" y="357"/>
                    <a:pt x="130" y="350"/>
                    <a:pt x="118" y="347"/>
                  </a:cubicBezTo>
                  <a:cubicBezTo>
                    <a:pt x="117" y="352"/>
                    <a:pt x="112" y="351"/>
                    <a:pt x="106" y="351"/>
                  </a:cubicBezTo>
                  <a:cubicBezTo>
                    <a:pt x="103" y="364"/>
                    <a:pt x="112" y="364"/>
                    <a:pt x="118" y="367"/>
                  </a:cubicBezTo>
                  <a:close/>
                  <a:moveTo>
                    <a:pt x="346" y="987"/>
                  </a:moveTo>
                  <a:cubicBezTo>
                    <a:pt x="330" y="979"/>
                    <a:pt x="339" y="960"/>
                    <a:pt x="310" y="959"/>
                  </a:cubicBezTo>
                  <a:cubicBezTo>
                    <a:pt x="316" y="972"/>
                    <a:pt x="338" y="990"/>
                    <a:pt x="346" y="987"/>
                  </a:cubicBezTo>
                  <a:close/>
                  <a:moveTo>
                    <a:pt x="366" y="999"/>
                  </a:moveTo>
                  <a:cubicBezTo>
                    <a:pt x="373" y="1015"/>
                    <a:pt x="396" y="1023"/>
                    <a:pt x="410" y="1011"/>
                  </a:cubicBezTo>
                  <a:cubicBezTo>
                    <a:pt x="394" y="1010"/>
                    <a:pt x="385" y="985"/>
                    <a:pt x="366" y="999"/>
                  </a:cubicBezTo>
                  <a:close/>
                  <a:moveTo>
                    <a:pt x="478" y="1043"/>
                  </a:moveTo>
                  <a:cubicBezTo>
                    <a:pt x="456" y="1046"/>
                    <a:pt x="450" y="1021"/>
                    <a:pt x="418" y="1023"/>
                  </a:cubicBezTo>
                  <a:cubicBezTo>
                    <a:pt x="427" y="1045"/>
                    <a:pt x="460" y="1050"/>
                    <a:pt x="478" y="1043"/>
                  </a:cubicBezTo>
                  <a:close/>
                  <a:moveTo>
                    <a:pt x="874" y="1191"/>
                  </a:moveTo>
                  <a:cubicBezTo>
                    <a:pt x="884" y="1189"/>
                    <a:pt x="889" y="1182"/>
                    <a:pt x="894" y="1175"/>
                  </a:cubicBezTo>
                  <a:cubicBezTo>
                    <a:pt x="881" y="1174"/>
                    <a:pt x="875" y="1180"/>
                    <a:pt x="874" y="119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accent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22" presetClass="entr" presetSubtype="8"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22" presetClass="entr" presetSubtype="8"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par>
                                <p:cTn id="47" presetID="22" presetClass="entr" presetSubtype="8"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文本框 18"/>
          <p:cNvSpPr txBox="1"/>
          <p:nvPr/>
        </p:nvSpPr>
        <p:spPr>
          <a:xfrm>
            <a:off x="654475" y="663872"/>
            <a:ext cx="6279727" cy="6054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我不是您的“文件夹”，我只提供“</a:t>
            </a:r>
            <a:r>
              <a:rPr kumimoji="0" lang="zh-CN" altLang="en-US" sz="1867"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精品</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更多免费资料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，请添加并私信“</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安小应</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，微信号：</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ansying</a:t>
            </a:r>
            <a:r>
              <a:rPr kumimoji="0" lang="en-US" altLang="zh-CN"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cysafety</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654473" y="1766232"/>
            <a:ext cx="6668347" cy="5643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① 周一至周五，</a:t>
            </a:r>
            <a:r>
              <a:rPr kumimoji="0" lang="zh-CN" altLang="en-US" sz="1600"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每日更新</a:t>
            </a:r>
            <a:r>
              <a:rPr kumimoji="0" lang="zh-CN" altLang="en-US" sz="1600"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周六日不定时更新❗</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② </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成员</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资料查询服务，把您需要的资料告诉我，我会尽量为您查找❗</a:t>
            </a:r>
          </a:p>
        </p:txBody>
      </p:sp>
      <p:grpSp>
        <p:nvGrpSpPr>
          <p:cNvPr id="21" name="组合 20"/>
          <p:cNvGrpSpPr/>
          <p:nvPr/>
        </p:nvGrpSpPr>
        <p:grpSpPr>
          <a:xfrm>
            <a:off x="0" y="2802684"/>
            <a:ext cx="12192000" cy="4055315"/>
            <a:chOff x="0" y="3058717"/>
            <a:chExt cx="12192000" cy="3799284"/>
          </a:xfrm>
        </p:grpSpPr>
        <p:sp>
          <p:nvSpPr>
            <p:cNvPr id="24" name="矩形 23"/>
            <p:cNvSpPr/>
            <p:nvPr/>
          </p:nvSpPr>
          <p:spPr>
            <a:xfrm>
              <a:off x="0" y="3058717"/>
              <a:ext cx="12192000" cy="3799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62095" y="3205792"/>
              <a:ext cx="10821247" cy="3503523"/>
              <a:chOff x="496571" y="2272349"/>
              <a:chExt cx="8115935" cy="2627642"/>
            </a:xfrm>
          </p:grpSpPr>
          <p:sp>
            <p:nvSpPr>
              <p:cNvPr id="30" name="文本框 29"/>
              <p:cNvSpPr txBox="1"/>
              <p:nvPr/>
            </p:nvSpPr>
            <p:spPr>
              <a:xfrm>
                <a:off x="496571" y="2272349"/>
                <a:ext cx="430085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【安应独家PPT】</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安应出品，必属精品</a:t>
                </a: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❗安应制作公开的精品PPT资料，被各大公众号疯传转载。这里可以获得全部独家资料，每日至少更新一篇精品PPT❗</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【最新法规标准追踪】</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每月更新追踪最新EHS法律法规及国标行标，定期发布汇总分类清单❗</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【工具手册电子书】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定期更新EHS及企业管理相关工具手册及电子书PDF，全部都是精品筛选，安全人必备的工具类资料❗</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【管理台账范本】</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汇集各类EHS管理台账范本，规章制度、操作规程、应急预案、检查表格、隐患排查、风险管控、演讲稿、合同范本…帮你一网打尽❗</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【视频培训课程】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汇总上传优质EHS视频课程资料，内容经典，清晰度高，丰富你的安全知识，扩充你的培训素材❗</a:t>
                </a:r>
              </a:p>
            </p:txBody>
          </p:sp>
          <p:sp>
            <p:nvSpPr>
              <p:cNvPr id="32" name="文本框 31"/>
              <p:cNvSpPr txBox="1"/>
              <p:nvPr/>
            </p:nvSpPr>
            <p:spPr>
              <a:xfrm>
                <a:off x="5021581" y="2272349"/>
                <a:ext cx="359092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【PPT读书】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工作太忙，生活太累，自己太懒，总之看完一本好书越来越难❗没关系，一篇PPT带你阅读整本书籍精华，还附加原版电子书下载❗</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【宣教挂图展板手册】</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专业美工设计EHS宣教挂图展板手册，所有文件均提供PS或AI可编辑原稿❗宣教活动再也不用求人❗</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【经典事故案例】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数千篇典型事故案例及完整事故调查报告，定期追踪更新❗支持“事故类型”检索查询，“一切事故皆可避免”❗</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【最全MSDS管理】</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涵盖《危险化学品目录》涉及所有危化品资料，提供化学品安全技术说明书、化学品安全技术标签、国际化学品安全卡以及职业病危害告知卡下载❗</a:t>
                </a:r>
              </a:p>
            </p:txBody>
          </p:sp>
        </p:grpSp>
      </p:grpSp>
      <p:sp>
        <p:nvSpPr>
          <p:cNvPr id="33" name="文本框 32"/>
          <p:cNvSpPr txBox="1"/>
          <p:nvPr/>
        </p:nvSpPr>
        <p:spPr>
          <a:xfrm>
            <a:off x="654473" y="2351279"/>
            <a:ext cx="1281120" cy="420564"/>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星盟特色</a:t>
            </a:r>
          </a:p>
        </p:txBody>
      </p:sp>
      <p:sp>
        <p:nvSpPr>
          <p:cNvPr id="34" name="文本框 33"/>
          <p:cNvSpPr txBox="1"/>
          <p:nvPr/>
        </p:nvSpPr>
        <p:spPr>
          <a:xfrm>
            <a:off x="654474" y="280332"/>
            <a:ext cx="2375971"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EHS资料的品质控</a:t>
            </a:r>
          </a:p>
        </p:txBody>
      </p:sp>
      <p:sp>
        <p:nvSpPr>
          <p:cNvPr id="35" name="文本框 34"/>
          <p:cNvSpPr txBox="1"/>
          <p:nvPr/>
        </p:nvSpPr>
        <p:spPr>
          <a:xfrm>
            <a:off x="654473" y="1352212"/>
            <a:ext cx="1281120"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萌主承诺</a:t>
            </a:r>
            <a:endPar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7216323" y="738585"/>
            <a:ext cx="512897" cy="1955800"/>
          </a:xfrm>
          <a:prstGeom prst="rect">
            <a:avLst/>
          </a:prstGeom>
          <a:noFill/>
        </p:spPr>
        <p:txBody>
          <a:bodyPr vert="eaVert"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造字工房星岩(非商用）常规体" charset="-122"/>
                <a:ea typeface="造字工房星岩(非商用）常规体" charset="-122"/>
                <a:cs typeface="+mn-cs"/>
              </a:rPr>
              <a:t>你还在等什么</a:t>
            </a:r>
          </a:p>
        </p:txBody>
      </p:sp>
      <p:grpSp>
        <p:nvGrpSpPr>
          <p:cNvPr id="37" name="组合 36"/>
          <p:cNvGrpSpPr/>
          <p:nvPr/>
        </p:nvGrpSpPr>
        <p:grpSpPr>
          <a:xfrm>
            <a:off x="7853682" y="738040"/>
            <a:ext cx="3541607" cy="1601895"/>
            <a:chOff x="7853682" y="1021504"/>
            <a:chExt cx="3541607" cy="1601895"/>
          </a:xfrm>
        </p:grpSpPr>
        <p:sp>
          <p:nvSpPr>
            <p:cNvPr id="38" name="矩形 37"/>
            <p:cNvSpPr/>
            <p:nvPr/>
          </p:nvSpPr>
          <p:spPr>
            <a:xfrm>
              <a:off x="7853682" y="1554059"/>
              <a:ext cx="3541607" cy="1069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文本框 38"/>
            <p:cNvSpPr txBox="1"/>
            <p:nvPr/>
          </p:nvSpPr>
          <p:spPr>
            <a:xfrm>
              <a:off x="7884160" y="1721698"/>
              <a:ext cx="2052320" cy="759182"/>
            </a:xfrm>
            <a:prstGeom prst="rect">
              <a:avLst/>
            </a:prstGeom>
            <a:noFill/>
          </p:spPr>
          <p:txBody>
            <a:bodyPr wrap="square" rtlCol="0" anchor="t">
              <a:spAutoFit/>
            </a:bodyPr>
            <a:lstStyle/>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立即扫码加入</a:t>
              </a:r>
              <a:endParaRPr kumimoji="0" lang="zh-CN" altLang="en-US" sz="16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安应</a:t>
              </a:r>
              <a:r>
                <a:rPr kumimoji="0" lang="en-US" altLang="zh-CN"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vs</a:t>
              </a: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安全</a:t>
              </a:r>
              <a:r>
                <a:rPr kumimoji="0" lang="zh-CN" altLang="en-US" sz="1733" b="1" i="0" u="none" strike="noStrike" kern="120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人联盟</a:t>
              </a:r>
              <a:endPar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40" name="组合 39"/>
            <p:cNvGrpSpPr/>
            <p:nvPr/>
          </p:nvGrpSpPr>
          <p:grpSpPr>
            <a:xfrm>
              <a:off x="8567420" y="1021504"/>
              <a:ext cx="736600" cy="736600"/>
              <a:chOff x="10191" y="695"/>
              <a:chExt cx="870" cy="870"/>
            </a:xfrm>
          </p:grpSpPr>
          <p:sp>
            <p:nvSpPr>
              <p:cNvPr id="42" name="椭圆 41"/>
              <p:cNvSpPr/>
              <p:nvPr/>
            </p:nvSpPr>
            <p:spPr>
              <a:xfrm>
                <a:off x="10191" y="695"/>
                <a:ext cx="870" cy="8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3" name="图片 42" descr="安应答题游戏小程序（定稿）-29"/>
              <p:cNvPicPr>
                <a:picLocks noChangeAspect="1"/>
              </p:cNvPicPr>
              <p:nvPr/>
            </p:nvPicPr>
            <p:blipFill>
              <a:blip r:embed="rId3"/>
              <a:stretch>
                <a:fillRect/>
              </a:stretch>
            </p:blipFill>
            <p:spPr>
              <a:xfrm>
                <a:off x="10323" y="848"/>
                <a:ext cx="607" cy="564"/>
              </a:xfrm>
              <a:prstGeom prst="rect">
                <a:avLst/>
              </a:prstGeom>
            </p:spPr>
          </p:pic>
        </p:grpSp>
        <p:pic>
          <p:nvPicPr>
            <p:cNvPr id="41" name="图片 40"/>
            <p:cNvPicPr>
              <a:picLocks noChangeAspect="1"/>
            </p:cNvPicPr>
            <p:nvPr/>
          </p:nvPicPr>
          <p:blipFill>
            <a:blip r:embed="rId4"/>
            <a:stretch>
              <a:fillRect/>
            </a:stretch>
          </p:blipFill>
          <p:spPr>
            <a:xfrm>
              <a:off x="9987280" y="1111047"/>
              <a:ext cx="1278467" cy="1278467"/>
            </a:xfrm>
            <a:prstGeom prst="rect">
              <a:avLst/>
            </a:prstGeom>
          </p:spPr>
        </p:pic>
      </p:grpSp>
    </p:spTree>
    <p:extLst>
      <p:ext uri="{BB962C8B-B14F-4D97-AF65-F5344CB8AC3E}">
        <p14:creationId xmlns:p14="http://schemas.microsoft.com/office/powerpoint/2010/main" val="3445227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82809" y="908720"/>
            <a:ext cx="3426381" cy="3115070"/>
            <a:chOff x="1296988" y="2473877"/>
            <a:chExt cx="2870200" cy="2623586"/>
          </a:xfrm>
        </p:grpSpPr>
        <p:cxnSp>
          <p:nvCxnSpPr>
            <p:cNvPr id="13" name="直接连接符​​ 11">
              <a:extLst>
                <a:ext uri="{FF2B5EF4-FFF2-40B4-BE49-F238E27FC236}">
                  <a16:creationId xmlns:a16="http://schemas.microsoft.com/office/drawing/2014/main" id="{F968B7E3-41E3-41D6-B00C-7133F1C17D5E}"/>
                </a:ext>
              </a:extLst>
            </p:cNvPr>
            <p:cNvCxnSpPr>
              <a:cxnSpLocks/>
              <a:stCxn id="8" idx="4"/>
              <a:endCxn id="12" idx="1"/>
            </p:cNvCxnSpPr>
            <p:nvPr/>
          </p:nvCxnSpPr>
          <p:spPr bwMode="auto">
            <a:xfrm>
              <a:off x="2745915" y="2723435"/>
              <a:ext cx="789283" cy="698495"/>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11"/>
            <p:cNvCxnSpPr>
              <a:cxnSpLocks/>
              <a:stCxn id="11" idx="7"/>
            </p:cNvCxnSpPr>
            <p:nvPr/>
          </p:nvCxnSpPr>
          <p:spPr bwMode="auto">
            <a:xfrm flipV="1">
              <a:off x="1921282" y="2573077"/>
              <a:ext cx="945231" cy="829478"/>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椭圆​​ 4"/>
            <p:cNvSpPr/>
            <p:nvPr/>
          </p:nvSpPr>
          <p:spPr bwMode="auto">
            <a:xfrm>
              <a:off x="2578784" y="2473877"/>
              <a:ext cx="334262" cy="325438"/>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8" name="椭圆​​ 6"/>
            <p:cNvSpPr/>
            <p:nvPr/>
          </p:nvSpPr>
          <p:spPr bwMode="auto">
            <a:xfrm>
              <a:off x="2652253" y="2534524"/>
              <a:ext cx="187325" cy="188912"/>
            </a:xfrm>
            <a:prstGeom prst="ellipse">
              <a:avLst/>
            </a:prstGeom>
            <a:solidFill>
              <a:schemeClr val="accent1">
                <a:lumMod val="75000"/>
              </a:schemeClr>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9" name="任意多边形 8"/>
            <p:cNvSpPr/>
            <p:nvPr/>
          </p:nvSpPr>
          <p:spPr bwMode="auto">
            <a:xfrm>
              <a:off x="1296988" y="3455988"/>
              <a:ext cx="2870200" cy="1641475"/>
            </a:xfrm>
            <a:custGeom>
              <a:avLst/>
              <a:gdLst>
                <a:gd name="connsiteX0" fmla="*/ 2696097 w 2870929"/>
                <a:gd name="connsiteY0" fmla="*/ 0 h 1640509"/>
                <a:gd name="connsiteX1" fmla="*/ 2866543 w 2870929"/>
                <a:gd name="connsiteY1" fmla="*/ 169292 h 1640509"/>
                <a:gd name="connsiteX2" fmla="*/ 2870929 w 2870929"/>
                <a:gd name="connsiteY2" fmla="*/ 1461495 h 1640509"/>
                <a:gd name="connsiteX3" fmla="*/ 2701636 w 2870929"/>
                <a:gd name="connsiteY3" fmla="*/ 1631941 h 1640509"/>
                <a:gd name="connsiteX4" fmla="*/ 177541 w 2870929"/>
                <a:gd name="connsiteY4" fmla="*/ 1640509 h 1640509"/>
                <a:gd name="connsiteX5" fmla="*/ 7095 w 2870929"/>
                <a:gd name="connsiteY5" fmla="*/ 1471216 h 1640509"/>
                <a:gd name="connsiteX6" fmla="*/ 4834 w 2870929"/>
                <a:gd name="connsiteY6" fmla="*/ 805013 h 1640509"/>
                <a:gd name="connsiteX7" fmla="*/ 0 w 2870929"/>
                <a:gd name="connsiteY7" fmla="*/ 805013 h 1640509"/>
                <a:gd name="connsiteX8" fmla="*/ 0 w 2870929"/>
                <a:gd name="connsiteY8" fmla="*/ 144881 h 1640509"/>
                <a:gd name="connsiteX9" fmla="*/ 132030 w 2870929"/>
                <a:gd name="connsiteY9" fmla="*/ 12851 h 1640509"/>
                <a:gd name="connsiteX10" fmla="*/ 151150 w 2870929"/>
                <a:gd name="connsiteY10" fmla="*/ 12851 h 1640509"/>
                <a:gd name="connsiteX11" fmla="*/ 172001 w 2870929"/>
                <a:gd name="connsiteY11" fmla="*/ 8568 h 164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0929" h="1640509">
                  <a:moveTo>
                    <a:pt x="2696097" y="0"/>
                  </a:moveTo>
                  <a:cubicBezTo>
                    <a:pt x="2789914" y="-318"/>
                    <a:pt x="2866224" y="75476"/>
                    <a:pt x="2866543" y="169292"/>
                  </a:cubicBezTo>
                  <a:lnTo>
                    <a:pt x="2870929" y="1461495"/>
                  </a:lnTo>
                  <a:cubicBezTo>
                    <a:pt x="2871247" y="1555311"/>
                    <a:pt x="2795453" y="1631622"/>
                    <a:pt x="2701636" y="1631941"/>
                  </a:cubicBezTo>
                  <a:lnTo>
                    <a:pt x="177541" y="1640509"/>
                  </a:lnTo>
                  <a:cubicBezTo>
                    <a:pt x="83724" y="1640827"/>
                    <a:pt x="7414" y="1565032"/>
                    <a:pt x="7095" y="1471216"/>
                  </a:cubicBezTo>
                  <a:lnTo>
                    <a:pt x="4834" y="805013"/>
                  </a:lnTo>
                  <a:lnTo>
                    <a:pt x="0" y="805013"/>
                  </a:lnTo>
                  <a:lnTo>
                    <a:pt x="0" y="144881"/>
                  </a:lnTo>
                  <a:cubicBezTo>
                    <a:pt x="0" y="71963"/>
                    <a:pt x="59112" y="12851"/>
                    <a:pt x="132030" y="12851"/>
                  </a:cubicBezTo>
                  <a:lnTo>
                    <a:pt x="151150" y="12851"/>
                  </a:lnTo>
                  <a:lnTo>
                    <a:pt x="172001" y="85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0" name="圆角矩形​​ 3"/>
            <p:cNvSpPr/>
            <p:nvPr/>
          </p:nvSpPr>
          <p:spPr bwMode="auto">
            <a:xfrm>
              <a:off x="1427163" y="3619500"/>
              <a:ext cx="2620962" cy="1346200"/>
            </a:xfrm>
            <a:prstGeom prst="roundRect">
              <a:avLst>
                <a:gd name="adj" fmla="val 7418"/>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lnSpc>
                  <a:spcPct val="130000"/>
                </a:lnSpc>
              </a:pPr>
              <a:r>
                <a:rPr lang="zh-CN" altLang="en-US" sz="2000" b="1" dirty="0">
                  <a:solidFill>
                    <a:srgbClr val="C00000"/>
                  </a:solidFill>
                  <a:cs typeface="+mn-ea"/>
                  <a:sym typeface="+mn-lt"/>
                </a:rPr>
                <a:t>新安全生产法的修改历程</a:t>
              </a:r>
              <a:endParaRPr lang="zh-CN" altLang="en-US" sz="2000" b="1" dirty="0">
                <a:solidFill>
                  <a:srgbClr val="FF0000"/>
                </a:solidFill>
                <a:cs typeface="+mn-ea"/>
                <a:sym typeface="+mn-lt"/>
              </a:endParaRPr>
            </a:p>
          </p:txBody>
        </p:sp>
        <p:sp>
          <p:nvSpPr>
            <p:cNvPr id="11" name="椭圆​​ 8"/>
            <p:cNvSpPr/>
            <p:nvPr/>
          </p:nvSpPr>
          <p:spPr bwMode="auto">
            <a:xfrm rot="21283523">
              <a:off x="1823682" y="3388830"/>
              <a:ext cx="119062" cy="119062"/>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2" name="椭圆​​ 9"/>
            <p:cNvSpPr/>
            <p:nvPr/>
          </p:nvSpPr>
          <p:spPr bwMode="auto">
            <a:xfrm rot="21283523">
              <a:off x="3521432" y="3400425"/>
              <a:ext cx="119063" cy="119063"/>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428584" y="1443826"/>
            <a:ext cx="4642169" cy="42592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dirty="0">
                <a:solidFill>
                  <a:schemeClr val="bg2">
                    <a:lumMod val="10000"/>
                  </a:schemeClr>
                </a:solidFill>
                <a:cs typeface="+mn-ea"/>
                <a:sym typeface="+mn-lt"/>
              </a:rPr>
              <a:t>第九届人民代表大会</a:t>
            </a:r>
            <a:r>
              <a:rPr lang="zh-CN" altLang="zh-CN" dirty="0">
                <a:solidFill>
                  <a:schemeClr val="bg2">
                    <a:lumMod val="10000"/>
                  </a:schemeClr>
                </a:solidFill>
                <a:cs typeface="+mn-ea"/>
                <a:sym typeface="+mn-lt"/>
              </a:rPr>
              <a:t>常务委员会第二十八次会议于</a:t>
            </a:r>
            <a:r>
              <a:rPr lang="en-US" altLang="zh-CN" dirty="0">
                <a:solidFill>
                  <a:schemeClr val="bg2">
                    <a:lumMod val="10000"/>
                  </a:schemeClr>
                </a:solidFill>
                <a:cs typeface="+mn-ea"/>
                <a:sym typeface="+mn-lt"/>
              </a:rPr>
              <a:t>2002</a:t>
            </a:r>
            <a:r>
              <a:rPr lang="zh-CN" altLang="zh-CN" dirty="0">
                <a:solidFill>
                  <a:schemeClr val="bg2">
                    <a:lumMod val="10000"/>
                  </a:schemeClr>
                </a:solidFill>
                <a:cs typeface="+mn-ea"/>
                <a:sym typeface="+mn-lt"/>
              </a:rPr>
              <a:t>年</a:t>
            </a:r>
            <a:r>
              <a:rPr lang="en-US" altLang="zh-CN" dirty="0">
                <a:solidFill>
                  <a:schemeClr val="bg2">
                    <a:lumMod val="10000"/>
                  </a:schemeClr>
                </a:solidFill>
                <a:cs typeface="+mn-ea"/>
                <a:sym typeface="+mn-lt"/>
              </a:rPr>
              <a:t>6</a:t>
            </a:r>
            <a:r>
              <a:rPr lang="zh-CN" altLang="zh-CN" dirty="0">
                <a:solidFill>
                  <a:schemeClr val="bg2">
                    <a:lumMod val="10000"/>
                  </a:schemeClr>
                </a:solidFill>
                <a:cs typeface="+mn-ea"/>
                <a:sym typeface="+mn-lt"/>
              </a:rPr>
              <a:t>月</a:t>
            </a:r>
            <a:r>
              <a:rPr lang="en-US" altLang="zh-CN" dirty="0">
                <a:solidFill>
                  <a:schemeClr val="bg2">
                    <a:lumMod val="10000"/>
                  </a:schemeClr>
                </a:solidFill>
                <a:cs typeface="+mn-ea"/>
                <a:sym typeface="+mn-lt"/>
              </a:rPr>
              <a:t>29</a:t>
            </a:r>
            <a:r>
              <a:rPr lang="zh-CN" altLang="zh-CN" dirty="0">
                <a:solidFill>
                  <a:schemeClr val="bg2">
                    <a:lumMod val="10000"/>
                  </a:schemeClr>
                </a:solidFill>
                <a:cs typeface="+mn-ea"/>
                <a:sym typeface="+mn-lt"/>
              </a:rPr>
              <a:t>日通过，自</a:t>
            </a:r>
            <a:r>
              <a:rPr lang="en-US" altLang="zh-CN" dirty="0">
                <a:solidFill>
                  <a:schemeClr val="bg2">
                    <a:lumMod val="10000"/>
                  </a:schemeClr>
                </a:solidFill>
                <a:cs typeface="+mn-ea"/>
                <a:sym typeface="+mn-lt"/>
              </a:rPr>
              <a:t>2002</a:t>
            </a:r>
            <a:r>
              <a:rPr lang="zh-CN" altLang="zh-CN" dirty="0">
                <a:solidFill>
                  <a:schemeClr val="bg2">
                    <a:lumMod val="10000"/>
                  </a:schemeClr>
                </a:solidFill>
                <a:cs typeface="+mn-ea"/>
                <a:sym typeface="+mn-lt"/>
              </a:rPr>
              <a:t>年</a:t>
            </a:r>
            <a:r>
              <a:rPr lang="en-US" altLang="zh-CN" dirty="0">
                <a:solidFill>
                  <a:schemeClr val="bg2">
                    <a:lumMod val="10000"/>
                  </a:schemeClr>
                </a:solidFill>
                <a:cs typeface="+mn-ea"/>
                <a:sym typeface="+mn-lt"/>
              </a:rPr>
              <a:t>11</a:t>
            </a:r>
            <a:r>
              <a:rPr lang="zh-CN" altLang="zh-CN" dirty="0">
                <a:solidFill>
                  <a:schemeClr val="bg2">
                    <a:lumMod val="10000"/>
                  </a:schemeClr>
                </a:solidFill>
                <a:cs typeface="+mn-ea"/>
                <a:sym typeface="+mn-lt"/>
              </a:rPr>
              <a:t>月</a:t>
            </a:r>
            <a:r>
              <a:rPr lang="en-US" altLang="zh-CN" dirty="0">
                <a:solidFill>
                  <a:schemeClr val="bg2">
                    <a:lumMod val="10000"/>
                  </a:schemeClr>
                </a:solidFill>
                <a:cs typeface="+mn-ea"/>
                <a:sym typeface="+mn-lt"/>
              </a:rPr>
              <a:t>1</a:t>
            </a:r>
            <a:r>
              <a:rPr lang="zh-CN" altLang="zh-CN" dirty="0">
                <a:solidFill>
                  <a:schemeClr val="bg2">
                    <a:lumMod val="10000"/>
                  </a:schemeClr>
                </a:solidFill>
                <a:cs typeface="+mn-ea"/>
                <a:sym typeface="+mn-lt"/>
              </a:rPr>
              <a:t>日起施行</a:t>
            </a:r>
            <a:endParaRPr lang="en-US" altLang="zh-CN" dirty="0">
              <a:solidFill>
                <a:schemeClr val="bg2">
                  <a:lumMod val="10000"/>
                </a:schemeClr>
              </a:solidFill>
              <a:cs typeface="+mn-ea"/>
              <a:sym typeface="+mn-lt"/>
            </a:endParaRPr>
          </a:p>
          <a:p>
            <a:pPr>
              <a:lnSpc>
                <a:spcPct val="130000"/>
              </a:lnSpc>
            </a:pPr>
            <a:r>
              <a:rPr lang="zh-CN" altLang="en-US" dirty="0">
                <a:solidFill>
                  <a:schemeClr val="bg2">
                    <a:lumMod val="10000"/>
                  </a:schemeClr>
                </a:solidFill>
                <a:cs typeface="+mn-ea"/>
                <a:sym typeface="+mn-lt"/>
              </a:rPr>
              <a:t>结束了建国来缺少安全生产领域综合法的历史</a:t>
            </a:r>
            <a:endParaRPr lang="en-US" altLang="zh-CN" dirty="0">
              <a:solidFill>
                <a:schemeClr val="bg2">
                  <a:lumMod val="10000"/>
                </a:schemeClr>
              </a:solidFill>
              <a:cs typeface="+mn-ea"/>
              <a:sym typeface="+mn-lt"/>
            </a:endParaRPr>
          </a:p>
        </p:txBody>
      </p:sp>
      <p:sp>
        <p:nvSpPr>
          <p:cNvPr id="4" name="文本占位符 3">
            <a:extLst>
              <a:ext uri="{FF2B5EF4-FFF2-40B4-BE49-F238E27FC236}">
                <a16:creationId xmlns:a16="http://schemas.microsoft.com/office/drawing/2014/main" id="{36BB8DA0-ED4E-48D5-A877-B56F7064CCEC}"/>
              </a:ext>
            </a:extLst>
          </p:cNvPr>
          <p:cNvSpPr>
            <a:spLocks noGrp="1"/>
          </p:cNvSpPr>
          <p:nvPr>
            <p:ph type="body" sz="quarter" idx="10"/>
          </p:nvPr>
        </p:nvSpPr>
        <p:spPr/>
        <p:txBody>
          <a:bodyPr>
            <a:normAutofit/>
          </a:bodyPr>
          <a:lstStyle/>
          <a:p>
            <a:pPr>
              <a:lnSpc>
                <a:spcPct val="130000"/>
              </a:lnSpc>
              <a:spcBef>
                <a:spcPts val="0"/>
              </a:spcBef>
            </a:pPr>
            <a:r>
              <a:rPr lang="zh-CN" altLang="en-US" dirty="0">
                <a:cs typeface="+mn-ea"/>
                <a:sym typeface="+mn-lt"/>
              </a:rPr>
              <a:t>新 安 全 生 产 法 的 修 改 历 程</a:t>
            </a:r>
          </a:p>
          <a:p>
            <a:pPr>
              <a:lnSpc>
                <a:spcPct val="130000"/>
              </a:lnSpc>
              <a:spcBef>
                <a:spcPts val="0"/>
              </a:spcBef>
            </a:pPr>
            <a:endParaRPr lang="zh-CN" altLang="en-US" dirty="0"/>
          </a:p>
        </p:txBody>
      </p:sp>
      <p:sp>
        <p:nvSpPr>
          <p:cNvPr id="9" name="矩形 8">
            <a:extLst>
              <a:ext uri="{FF2B5EF4-FFF2-40B4-BE49-F238E27FC236}">
                <a16:creationId xmlns:a16="http://schemas.microsoft.com/office/drawing/2014/main" id="{96EE2B8C-1B55-4294-9910-8903B6D55914}"/>
              </a:ext>
            </a:extLst>
          </p:cNvPr>
          <p:cNvSpPr/>
          <p:nvPr/>
        </p:nvSpPr>
        <p:spPr>
          <a:xfrm>
            <a:off x="4725333" y="1988839"/>
            <a:ext cx="5691148" cy="3384301"/>
          </a:xfrm>
          <a:prstGeom prst="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7528" y="1484859"/>
            <a:ext cx="3024336" cy="42592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3"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plus(in)">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658214" y="1557239"/>
            <a:ext cx="3816423" cy="4032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30000"/>
              </a:lnSpc>
            </a:pPr>
            <a:r>
              <a:rPr lang="zh-CN" altLang="zh-CN" dirty="0">
                <a:solidFill>
                  <a:schemeClr val="bg2">
                    <a:lumMod val="10000"/>
                  </a:schemeClr>
                </a:solidFill>
                <a:cs typeface="+mn-ea"/>
                <a:sym typeface="+mn-lt"/>
              </a:rPr>
              <a:t>第十二届全国人民代表大会常务委员会第十次会议</a:t>
            </a:r>
            <a:r>
              <a:rPr lang="zh-CN" altLang="en-US" dirty="0">
                <a:solidFill>
                  <a:schemeClr val="bg2">
                    <a:lumMod val="10000"/>
                  </a:schemeClr>
                </a:solidFill>
                <a:cs typeface="+mn-ea"/>
                <a:sym typeface="+mn-lt"/>
              </a:rPr>
              <a:t>修改于</a:t>
            </a:r>
            <a:r>
              <a:rPr lang="en-US" altLang="zh-CN" dirty="0">
                <a:solidFill>
                  <a:schemeClr val="bg2">
                    <a:lumMod val="10000"/>
                  </a:schemeClr>
                </a:solidFill>
                <a:cs typeface="+mn-ea"/>
                <a:sym typeface="+mn-lt"/>
              </a:rPr>
              <a:t>2014</a:t>
            </a:r>
            <a:r>
              <a:rPr lang="zh-CN" altLang="en-US" dirty="0">
                <a:solidFill>
                  <a:schemeClr val="bg2">
                    <a:lumMod val="10000"/>
                  </a:schemeClr>
                </a:solidFill>
                <a:cs typeface="+mn-ea"/>
                <a:sym typeface="+mn-lt"/>
              </a:rPr>
              <a:t>年</a:t>
            </a:r>
            <a:r>
              <a:rPr lang="en-US" altLang="zh-CN" dirty="0">
                <a:solidFill>
                  <a:schemeClr val="bg2">
                    <a:lumMod val="10000"/>
                  </a:schemeClr>
                </a:solidFill>
                <a:cs typeface="+mn-ea"/>
                <a:sym typeface="+mn-lt"/>
              </a:rPr>
              <a:t>8</a:t>
            </a:r>
            <a:r>
              <a:rPr lang="zh-CN" altLang="en-US" dirty="0">
                <a:solidFill>
                  <a:schemeClr val="bg2">
                    <a:lumMod val="10000"/>
                  </a:schemeClr>
                </a:solidFill>
                <a:cs typeface="+mn-ea"/>
                <a:sym typeface="+mn-lt"/>
              </a:rPr>
              <a:t>月</a:t>
            </a:r>
            <a:r>
              <a:rPr lang="en-US" altLang="zh-CN" dirty="0">
                <a:solidFill>
                  <a:schemeClr val="bg2">
                    <a:lumMod val="10000"/>
                  </a:schemeClr>
                </a:solidFill>
                <a:cs typeface="+mn-ea"/>
                <a:sym typeface="+mn-lt"/>
              </a:rPr>
              <a:t>31</a:t>
            </a:r>
            <a:r>
              <a:rPr lang="zh-CN" altLang="en-US" dirty="0">
                <a:solidFill>
                  <a:schemeClr val="bg2">
                    <a:lumMod val="10000"/>
                  </a:schemeClr>
                </a:solidFill>
                <a:cs typeface="+mn-ea"/>
                <a:sym typeface="+mn-lt"/>
              </a:rPr>
              <a:t>日通过，自</a:t>
            </a:r>
            <a:r>
              <a:rPr lang="en-US" altLang="zh-CN" dirty="0">
                <a:solidFill>
                  <a:schemeClr val="bg2">
                    <a:lumMod val="10000"/>
                  </a:schemeClr>
                </a:solidFill>
                <a:cs typeface="+mn-ea"/>
                <a:sym typeface="+mn-lt"/>
              </a:rPr>
              <a:t>2014</a:t>
            </a:r>
            <a:r>
              <a:rPr lang="zh-CN" altLang="en-US" dirty="0">
                <a:solidFill>
                  <a:schemeClr val="bg2">
                    <a:lumMod val="10000"/>
                  </a:schemeClr>
                </a:solidFill>
                <a:cs typeface="+mn-ea"/>
                <a:sym typeface="+mn-lt"/>
              </a:rPr>
              <a:t>年</a:t>
            </a:r>
            <a:r>
              <a:rPr lang="en-US" altLang="zh-CN" dirty="0">
                <a:solidFill>
                  <a:schemeClr val="bg2">
                    <a:lumMod val="10000"/>
                  </a:schemeClr>
                </a:solidFill>
                <a:cs typeface="+mn-ea"/>
                <a:sym typeface="+mn-lt"/>
              </a:rPr>
              <a:t>12</a:t>
            </a:r>
            <a:r>
              <a:rPr lang="zh-CN" altLang="en-US" dirty="0">
                <a:solidFill>
                  <a:schemeClr val="bg2">
                    <a:lumMod val="10000"/>
                  </a:schemeClr>
                </a:solidFill>
                <a:cs typeface="+mn-ea"/>
                <a:sym typeface="+mn-lt"/>
              </a:rPr>
              <a:t>月</a:t>
            </a:r>
            <a:r>
              <a:rPr lang="en-US" altLang="zh-CN" dirty="0">
                <a:solidFill>
                  <a:schemeClr val="bg2">
                    <a:lumMod val="10000"/>
                  </a:schemeClr>
                </a:solidFill>
                <a:cs typeface="+mn-ea"/>
                <a:sym typeface="+mn-lt"/>
              </a:rPr>
              <a:t>1</a:t>
            </a:r>
            <a:r>
              <a:rPr lang="zh-CN" altLang="en-US" dirty="0">
                <a:solidFill>
                  <a:schemeClr val="bg2">
                    <a:lumMod val="10000"/>
                  </a:schemeClr>
                </a:solidFill>
                <a:cs typeface="+mn-ea"/>
                <a:sym typeface="+mn-lt"/>
              </a:rPr>
              <a:t>日起施行</a:t>
            </a:r>
            <a:endParaRPr lang="en-US" altLang="zh-CN" dirty="0">
              <a:solidFill>
                <a:schemeClr val="bg2">
                  <a:lumMod val="10000"/>
                </a:schemeClr>
              </a:solidFill>
              <a:cs typeface="+mn-ea"/>
              <a:sym typeface="+mn-lt"/>
            </a:endParaRPr>
          </a:p>
        </p:txBody>
      </p:sp>
      <p:sp>
        <p:nvSpPr>
          <p:cNvPr id="4" name="文本占位符 3">
            <a:extLst>
              <a:ext uri="{FF2B5EF4-FFF2-40B4-BE49-F238E27FC236}">
                <a16:creationId xmlns:a16="http://schemas.microsoft.com/office/drawing/2014/main" id="{F5565BC2-A0C1-46BB-BA20-F94E986D903A}"/>
              </a:ext>
            </a:extLst>
          </p:cNvPr>
          <p:cNvSpPr>
            <a:spLocks noGrp="1"/>
          </p:cNvSpPr>
          <p:nvPr>
            <p:ph type="body" sz="quarter" idx="10"/>
          </p:nvPr>
        </p:nvSpPr>
        <p:spPr/>
        <p:txBody>
          <a:bodyPr/>
          <a:lstStyle/>
          <a:p>
            <a:pPr>
              <a:lnSpc>
                <a:spcPct val="130000"/>
              </a:lnSpc>
              <a:spcBef>
                <a:spcPts val="0"/>
              </a:spcBef>
            </a:pPr>
            <a:r>
              <a:rPr lang="zh-CN" altLang="en-US" dirty="0">
                <a:cs typeface="+mn-ea"/>
                <a:sym typeface="+mn-lt"/>
              </a:rPr>
              <a:t>新 安 全 生 产 法 的 修 改 历 程</a:t>
            </a:r>
          </a:p>
          <a:p>
            <a:pPr>
              <a:lnSpc>
                <a:spcPct val="130000"/>
              </a:lnSpc>
              <a:spcBef>
                <a:spcPts val="0"/>
              </a:spcBef>
            </a:pPr>
            <a:endParaRPr lang="zh-CN" altLang="en-US" dirty="0"/>
          </a:p>
        </p:txBody>
      </p:sp>
      <p:sp>
        <p:nvSpPr>
          <p:cNvPr id="7" name="矩形 6">
            <a:extLst>
              <a:ext uri="{FF2B5EF4-FFF2-40B4-BE49-F238E27FC236}">
                <a16:creationId xmlns:a16="http://schemas.microsoft.com/office/drawing/2014/main" id="{E8BBB362-E0EC-4731-B4A1-996FE0360FD8}"/>
              </a:ext>
            </a:extLst>
          </p:cNvPr>
          <p:cNvSpPr/>
          <p:nvPr/>
        </p:nvSpPr>
        <p:spPr>
          <a:xfrm>
            <a:off x="4511824" y="1988839"/>
            <a:ext cx="5904657" cy="3384301"/>
          </a:xfrm>
          <a:prstGeom prst="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2836" y="1659635"/>
            <a:ext cx="2863277" cy="40324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2)">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135560" y="1407955"/>
            <a:ext cx="8131104" cy="777008"/>
          </a:xfrm>
          <a:prstGeom prst="rect">
            <a:avLst/>
          </a:prstGeom>
        </p:spPr>
        <p:txBody>
          <a:bodyPr wrap="square">
            <a:spAutoFit/>
          </a:bodyPr>
          <a:lstStyle/>
          <a:p>
            <a:pPr>
              <a:lnSpc>
                <a:spcPct val="130000"/>
              </a:lnSpc>
            </a:pPr>
            <a:r>
              <a:rPr lang="en-US" altLang="zh-CN" dirty="0">
                <a:solidFill>
                  <a:schemeClr val="bg2">
                    <a:lumMod val="10000"/>
                  </a:schemeClr>
                </a:solidFill>
                <a:cs typeface="+mn-ea"/>
                <a:sym typeface="+mn-lt"/>
              </a:rPr>
              <a:t>2002</a:t>
            </a:r>
            <a:r>
              <a:rPr lang="zh-CN" altLang="en-US" dirty="0">
                <a:solidFill>
                  <a:schemeClr val="bg2">
                    <a:lumMod val="10000"/>
                  </a:schemeClr>
                </a:solidFill>
                <a:cs typeface="+mn-ea"/>
                <a:sym typeface="+mn-lt"/>
              </a:rPr>
              <a:t>年</a:t>
            </a:r>
            <a:r>
              <a:rPr lang="en-US" altLang="zh-CN" dirty="0">
                <a:solidFill>
                  <a:schemeClr val="bg2">
                    <a:lumMod val="10000"/>
                  </a:schemeClr>
                </a:solidFill>
                <a:cs typeface="+mn-ea"/>
                <a:sym typeface="+mn-lt"/>
              </a:rPr>
              <a:t>11</a:t>
            </a:r>
            <a:r>
              <a:rPr lang="zh-CN" altLang="en-US" dirty="0">
                <a:solidFill>
                  <a:schemeClr val="bg2">
                    <a:lumMod val="10000"/>
                  </a:schemeClr>
                </a:solidFill>
                <a:cs typeface="+mn-ea"/>
                <a:sym typeface="+mn-lt"/>
              </a:rPr>
              <a:t>月</a:t>
            </a:r>
            <a:r>
              <a:rPr lang="en-US" altLang="zh-CN" dirty="0">
                <a:solidFill>
                  <a:schemeClr val="bg2">
                    <a:lumMod val="10000"/>
                  </a:schemeClr>
                </a:solidFill>
                <a:cs typeface="+mn-ea"/>
                <a:sym typeface="+mn-lt"/>
              </a:rPr>
              <a:t>1</a:t>
            </a:r>
            <a:r>
              <a:rPr lang="zh-CN" altLang="en-US" dirty="0">
                <a:solidFill>
                  <a:schemeClr val="bg2">
                    <a:lumMod val="10000"/>
                  </a:schemeClr>
                </a:solidFill>
                <a:cs typeface="+mn-ea"/>
                <a:sym typeface="+mn-lt"/>
              </a:rPr>
              <a:t>日正式施行，实施十余年来，对预防减少事故，保障人民生命财产安全发挥重要作用</a:t>
            </a:r>
          </a:p>
        </p:txBody>
      </p:sp>
      <p:grpSp>
        <p:nvGrpSpPr>
          <p:cNvPr id="12" name="组合 11"/>
          <p:cNvGrpSpPr/>
          <p:nvPr/>
        </p:nvGrpSpPr>
        <p:grpSpPr>
          <a:xfrm>
            <a:off x="3467708" y="2708920"/>
            <a:ext cx="5256584" cy="3240360"/>
            <a:chOff x="1754327" y="2996952"/>
            <a:chExt cx="5256584" cy="3240360"/>
          </a:xfrm>
        </p:grpSpPr>
        <p:sp>
          <p:nvSpPr>
            <p:cNvPr id="5" name="矩形 4"/>
            <p:cNvSpPr/>
            <p:nvPr/>
          </p:nvSpPr>
          <p:spPr>
            <a:xfrm>
              <a:off x="1754327" y="2996952"/>
              <a:ext cx="5256584" cy="32403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6" name="直角三角形 5"/>
            <p:cNvSpPr/>
            <p:nvPr/>
          </p:nvSpPr>
          <p:spPr>
            <a:xfrm>
              <a:off x="2051720" y="4149080"/>
              <a:ext cx="4536504" cy="1872207"/>
            </a:xfrm>
            <a:prstGeom prst="r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8" name="等腰三角形 7"/>
            <p:cNvSpPr/>
            <p:nvPr/>
          </p:nvSpPr>
          <p:spPr>
            <a:xfrm rot="10800000">
              <a:off x="2284366" y="5078241"/>
              <a:ext cx="1224136" cy="486054"/>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9" name="右箭头 8"/>
            <p:cNvSpPr/>
            <p:nvPr/>
          </p:nvSpPr>
          <p:spPr>
            <a:xfrm rot="1356663">
              <a:off x="2029905" y="4723085"/>
              <a:ext cx="4636391" cy="295863"/>
            </a:xfrm>
            <a:prstGeom prst="rightArrow">
              <a:avLst>
                <a:gd name="adj1" fmla="val 50000"/>
                <a:gd name="adj2" fmla="val 1157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0" name="TextBox 9"/>
            <p:cNvSpPr txBox="1"/>
            <p:nvPr/>
          </p:nvSpPr>
          <p:spPr>
            <a:xfrm>
              <a:off x="2667002" y="3143067"/>
              <a:ext cx="3877985" cy="1005147"/>
            </a:xfrm>
            <a:prstGeom prst="rect">
              <a:avLst/>
            </a:prstGeom>
          </p:spPr>
          <p:txBody>
            <a:bodyPr wrap="none" rtlCol="0">
              <a:spAutoFit/>
            </a:bodyPr>
            <a:lstStyle/>
            <a:p>
              <a:pPr>
                <a:lnSpc>
                  <a:spcPct val="130000"/>
                </a:lnSpc>
              </a:pPr>
              <a:r>
                <a:rPr lang="zh-CN" altLang="en-US" sz="2400" b="1" dirty="0">
                  <a:solidFill>
                    <a:schemeClr val="bg1"/>
                  </a:solidFill>
                  <a:cs typeface="+mn-ea"/>
                  <a:sym typeface="+mn-lt"/>
                </a:rPr>
                <a:t>全国生产安全事故死亡人数</a:t>
              </a:r>
              <a:endParaRPr lang="en-US" altLang="zh-CN" sz="2400" b="1" dirty="0">
                <a:solidFill>
                  <a:schemeClr val="bg1"/>
                </a:solidFill>
                <a:cs typeface="+mn-ea"/>
                <a:sym typeface="+mn-lt"/>
              </a:endParaRPr>
            </a:p>
            <a:p>
              <a:pPr>
                <a:lnSpc>
                  <a:spcPct val="130000"/>
                </a:lnSpc>
              </a:pPr>
              <a:r>
                <a:rPr lang="en-US" altLang="zh-CN" sz="2400" b="1" dirty="0">
                  <a:solidFill>
                    <a:schemeClr val="bg1"/>
                  </a:solidFill>
                  <a:cs typeface="+mn-ea"/>
                  <a:sym typeface="+mn-lt"/>
                </a:rPr>
                <a:t>      2013</a:t>
              </a:r>
              <a:r>
                <a:rPr lang="zh-CN" altLang="en-US" sz="2400" b="1" dirty="0">
                  <a:solidFill>
                    <a:schemeClr val="bg1"/>
                  </a:solidFill>
                  <a:cs typeface="+mn-ea"/>
                  <a:sym typeface="+mn-lt"/>
                </a:rPr>
                <a:t>年较</a:t>
              </a:r>
              <a:r>
                <a:rPr lang="en-US" altLang="zh-CN" sz="2400" b="1" dirty="0">
                  <a:solidFill>
                    <a:schemeClr val="bg1"/>
                  </a:solidFill>
                  <a:cs typeface="+mn-ea"/>
                  <a:sym typeface="+mn-lt"/>
                </a:rPr>
                <a:t>2002</a:t>
              </a:r>
              <a:r>
                <a:rPr lang="zh-CN" altLang="en-US" sz="2400" b="1" dirty="0">
                  <a:solidFill>
                    <a:schemeClr val="bg1"/>
                  </a:solidFill>
                  <a:cs typeface="+mn-ea"/>
                  <a:sym typeface="+mn-lt"/>
                </a:rPr>
                <a:t>年</a:t>
              </a:r>
            </a:p>
          </p:txBody>
        </p:sp>
        <p:sp>
          <p:nvSpPr>
            <p:cNvPr id="11" name="TextBox 10"/>
            <p:cNvSpPr txBox="1"/>
            <p:nvPr/>
          </p:nvSpPr>
          <p:spPr>
            <a:xfrm>
              <a:off x="2374139" y="5567744"/>
              <a:ext cx="1107996" cy="416909"/>
            </a:xfrm>
            <a:prstGeom prst="rect">
              <a:avLst/>
            </a:prstGeom>
            <a:noFill/>
          </p:spPr>
          <p:txBody>
            <a:bodyPr wrap="none" rtlCol="0">
              <a:spAutoFit/>
            </a:bodyPr>
            <a:lstStyle/>
            <a:p>
              <a:pPr>
                <a:lnSpc>
                  <a:spcPct val="130000"/>
                </a:lnSpc>
              </a:pPr>
              <a:r>
                <a:rPr lang="zh-CN" altLang="en-US" b="1" dirty="0">
                  <a:solidFill>
                    <a:srgbClr val="C00000"/>
                  </a:solidFill>
                  <a:cs typeface="+mn-ea"/>
                  <a:sym typeface="+mn-lt"/>
                </a:rPr>
                <a:t>下降</a:t>
              </a:r>
              <a:r>
                <a:rPr lang="en-US" altLang="zh-CN" b="1" dirty="0">
                  <a:solidFill>
                    <a:srgbClr val="C00000"/>
                  </a:solidFill>
                  <a:cs typeface="+mn-ea"/>
                  <a:sym typeface="+mn-lt"/>
                </a:rPr>
                <a:t>50%</a:t>
              </a:r>
              <a:endParaRPr lang="zh-CN" altLang="en-US" b="1" dirty="0">
                <a:solidFill>
                  <a:srgbClr val="C00000"/>
                </a:solidFill>
                <a:cs typeface="+mn-ea"/>
                <a:sym typeface="+mn-lt"/>
              </a:endParaRPr>
            </a:p>
          </p:txBody>
        </p:sp>
      </p:grpSp>
      <p:sp>
        <p:nvSpPr>
          <p:cNvPr id="7" name="文本占位符 6">
            <a:extLst>
              <a:ext uri="{FF2B5EF4-FFF2-40B4-BE49-F238E27FC236}">
                <a16:creationId xmlns:a16="http://schemas.microsoft.com/office/drawing/2014/main" id="{CFA52CE2-6B8C-41DF-8FC8-69C27A6ED15B}"/>
              </a:ext>
            </a:extLst>
          </p:cNvPr>
          <p:cNvSpPr>
            <a:spLocks noGrp="1"/>
          </p:cNvSpPr>
          <p:nvPr>
            <p:ph type="body" sz="quarter" idx="10"/>
          </p:nvPr>
        </p:nvSpPr>
        <p:spPr/>
        <p:txBody>
          <a:bodyPr/>
          <a:lstStyle/>
          <a:p>
            <a:pPr>
              <a:lnSpc>
                <a:spcPct val="130000"/>
              </a:lnSpc>
              <a:spcBef>
                <a:spcPts val="0"/>
              </a:spcBef>
            </a:pPr>
            <a:r>
              <a:rPr lang="zh-CN" altLang="en-US" dirty="0">
                <a:cs typeface="+mn-ea"/>
                <a:sym typeface="+mn-lt"/>
              </a:rPr>
              <a:t>新 安 全 生 产 法 的 修 改 历 程</a:t>
            </a:r>
          </a:p>
          <a:p>
            <a:pPr>
              <a:lnSpc>
                <a:spcPct val="130000"/>
              </a:lnSpc>
              <a:spcBef>
                <a:spcPts val="0"/>
              </a:spcBef>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467708" y="2276872"/>
            <a:ext cx="5256584" cy="3768046"/>
            <a:chOff x="1038052" y="1492443"/>
            <a:chExt cx="6707187" cy="5021433"/>
          </a:xfrm>
        </p:grpSpPr>
        <p:sp>
          <p:nvSpPr>
            <p:cNvPr id="3074" name="TextBox 11"/>
            <p:cNvSpPr txBox="1">
              <a:spLocks noChangeArrowheads="1"/>
            </p:cNvSpPr>
            <p:nvPr/>
          </p:nvSpPr>
          <p:spPr bwMode="auto">
            <a:xfrm>
              <a:off x="1043608" y="1492443"/>
              <a:ext cx="294171" cy="60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30000"/>
                </a:lnSpc>
              </a:pPr>
              <a:r>
                <a:rPr lang="en-US" altLang="zh-CN" sz="1800" b="1">
                  <a:solidFill>
                    <a:schemeClr val="accent1"/>
                  </a:solidFill>
                  <a:latin typeface="+mn-lt"/>
                  <a:ea typeface="+mn-ea"/>
                  <a:cs typeface="+mn-ea"/>
                  <a:sym typeface="+mn-lt"/>
                </a:rPr>
                <a:t>1</a:t>
              </a:r>
              <a:endParaRPr lang="zh-CN" altLang="en-US" sz="1800" b="1">
                <a:solidFill>
                  <a:schemeClr val="accent1"/>
                </a:solidFill>
                <a:latin typeface="+mn-lt"/>
                <a:ea typeface="+mn-ea"/>
                <a:cs typeface="+mn-ea"/>
                <a:sym typeface="+mn-lt"/>
              </a:endParaRPr>
            </a:p>
          </p:txBody>
        </p:sp>
        <p:sp>
          <p:nvSpPr>
            <p:cNvPr id="14" name="矩形 13"/>
            <p:cNvSpPr/>
            <p:nvPr/>
          </p:nvSpPr>
          <p:spPr>
            <a:xfrm>
              <a:off x="1607170" y="1510538"/>
              <a:ext cx="6097588" cy="568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defRPr/>
              </a:pPr>
              <a:r>
                <a:rPr lang="zh-CN" altLang="en-US" b="1" dirty="0">
                  <a:solidFill>
                    <a:schemeClr val="bg1"/>
                  </a:solidFill>
                  <a:cs typeface="+mn-ea"/>
                  <a:sym typeface="+mn-lt"/>
                </a:rPr>
                <a:t>安全生产形势仍然严峻</a:t>
              </a:r>
            </a:p>
          </p:txBody>
        </p:sp>
        <p:cxnSp>
          <p:nvCxnSpPr>
            <p:cNvPr id="11" name="直接连接符 10"/>
            <p:cNvCxnSpPr/>
            <p:nvPr/>
          </p:nvCxnSpPr>
          <p:spPr>
            <a:xfrm>
              <a:off x="1043608" y="2185225"/>
              <a:ext cx="666115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081" name="TextBox 19"/>
            <p:cNvSpPr txBox="1">
              <a:spLocks noChangeArrowheads="1"/>
            </p:cNvSpPr>
            <p:nvPr/>
          </p:nvSpPr>
          <p:spPr bwMode="auto">
            <a:xfrm>
              <a:off x="1043608" y="2586229"/>
              <a:ext cx="294171" cy="60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30000"/>
                </a:lnSpc>
              </a:pPr>
              <a:r>
                <a:rPr lang="en-US" altLang="zh-CN" sz="1800" b="1">
                  <a:solidFill>
                    <a:schemeClr val="accent1"/>
                  </a:solidFill>
                  <a:latin typeface="+mn-lt"/>
                  <a:ea typeface="+mn-ea"/>
                  <a:cs typeface="+mn-ea"/>
                  <a:sym typeface="+mn-lt"/>
                </a:rPr>
                <a:t>2</a:t>
              </a:r>
              <a:endParaRPr lang="zh-CN" altLang="en-US" sz="1800" b="1">
                <a:solidFill>
                  <a:schemeClr val="accent1"/>
                </a:solidFill>
                <a:latin typeface="+mn-lt"/>
                <a:ea typeface="+mn-ea"/>
                <a:cs typeface="+mn-ea"/>
                <a:sym typeface="+mn-lt"/>
              </a:endParaRPr>
            </a:p>
          </p:txBody>
        </p:sp>
        <p:sp>
          <p:nvSpPr>
            <p:cNvPr id="22" name="矩形 21"/>
            <p:cNvSpPr/>
            <p:nvPr/>
          </p:nvSpPr>
          <p:spPr>
            <a:xfrm>
              <a:off x="1607170" y="2602738"/>
              <a:ext cx="6097588" cy="568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defRPr/>
              </a:pPr>
              <a:r>
                <a:rPr lang="zh-CN" altLang="en-US" b="1" dirty="0">
                  <a:solidFill>
                    <a:schemeClr val="bg1"/>
                  </a:solidFill>
                  <a:cs typeface="+mn-ea"/>
                  <a:sym typeface="+mn-lt"/>
                </a:rPr>
                <a:t>重特大事故尚未得到有效遏制</a:t>
              </a:r>
            </a:p>
          </p:txBody>
        </p:sp>
        <p:cxnSp>
          <p:nvCxnSpPr>
            <p:cNvPr id="19" name="直接连接符 18"/>
            <p:cNvCxnSpPr/>
            <p:nvPr/>
          </p:nvCxnSpPr>
          <p:spPr>
            <a:xfrm>
              <a:off x="1043608" y="3279013"/>
              <a:ext cx="666115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088" name="TextBox 27"/>
            <p:cNvSpPr txBox="1">
              <a:spLocks noChangeArrowheads="1"/>
            </p:cNvSpPr>
            <p:nvPr/>
          </p:nvSpPr>
          <p:spPr bwMode="auto">
            <a:xfrm>
              <a:off x="1043608" y="3679224"/>
              <a:ext cx="294171" cy="60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30000"/>
                </a:lnSpc>
              </a:pPr>
              <a:r>
                <a:rPr lang="en-US" altLang="zh-CN" sz="1800" b="1">
                  <a:solidFill>
                    <a:schemeClr val="accent1"/>
                  </a:solidFill>
                  <a:latin typeface="+mn-lt"/>
                  <a:ea typeface="+mn-ea"/>
                  <a:cs typeface="+mn-ea"/>
                  <a:sym typeface="+mn-lt"/>
                </a:rPr>
                <a:t>3</a:t>
              </a:r>
              <a:endParaRPr lang="zh-CN" altLang="en-US" sz="1800" b="1">
                <a:solidFill>
                  <a:schemeClr val="accent1"/>
                </a:solidFill>
                <a:latin typeface="+mn-lt"/>
                <a:ea typeface="+mn-ea"/>
                <a:cs typeface="+mn-ea"/>
                <a:sym typeface="+mn-lt"/>
              </a:endParaRPr>
            </a:p>
          </p:txBody>
        </p:sp>
        <p:sp>
          <p:nvSpPr>
            <p:cNvPr id="30" name="矩形 29"/>
            <p:cNvSpPr/>
            <p:nvPr/>
          </p:nvSpPr>
          <p:spPr>
            <a:xfrm>
              <a:off x="1607170" y="3696525"/>
              <a:ext cx="6097588" cy="568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defRPr/>
              </a:pPr>
              <a:r>
                <a:rPr lang="zh-CN" altLang="en-US" b="1" dirty="0">
                  <a:solidFill>
                    <a:schemeClr val="bg1"/>
                  </a:solidFill>
                  <a:cs typeface="+mn-ea"/>
                  <a:sym typeface="+mn-lt"/>
                </a:rPr>
                <a:t>安全生产基础依然薄弱</a:t>
              </a:r>
            </a:p>
          </p:txBody>
        </p:sp>
        <p:cxnSp>
          <p:nvCxnSpPr>
            <p:cNvPr id="27" name="直接连接符 26"/>
            <p:cNvCxnSpPr/>
            <p:nvPr/>
          </p:nvCxnSpPr>
          <p:spPr>
            <a:xfrm>
              <a:off x="1043608" y="4372800"/>
              <a:ext cx="666115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7"/>
            <p:cNvSpPr txBox="1">
              <a:spLocks noChangeArrowheads="1"/>
            </p:cNvSpPr>
            <p:nvPr/>
          </p:nvSpPr>
          <p:spPr bwMode="auto">
            <a:xfrm>
              <a:off x="1038052" y="4700804"/>
              <a:ext cx="294171" cy="60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30000"/>
                </a:lnSpc>
              </a:pPr>
              <a:r>
                <a:rPr lang="en-US" altLang="zh-CN" sz="1800" b="1" dirty="0">
                  <a:solidFill>
                    <a:schemeClr val="accent1"/>
                  </a:solidFill>
                  <a:latin typeface="+mn-lt"/>
                  <a:ea typeface="+mn-ea"/>
                  <a:cs typeface="+mn-ea"/>
                  <a:sym typeface="+mn-lt"/>
                </a:rPr>
                <a:t>4</a:t>
              </a:r>
              <a:endParaRPr lang="zh-CN" altLang="en-US" sz="1800" b="1" dirty="0">
                <a:solidFill>
                  <a:schemeClr val="accent1"/>
                </a:solidFill>
                <a:latin typeface="+mn-lt"/>
                <a:ea typeface="+mn-ea"/>
                <a:cs typeface="+mn-ea"/>
                <a:sym typeface="+mn-lt"/>
              </a:endParaRPr>
            </a:p>
          </p:txBody>
        </p:sp>
        <p:sp>
          <p:nvSpPr>
            <p:cNvPr id="25" name="矩形 24"/>
            <p:cNvSpPr/>
            <p:nvPr/>
          </p:nvSpPr>
          <p:spPr>
            <a:xfrm>
              <a:off x="1607170" y="4718106"/>
              <a:ext cx="6097588" cy="568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defRPr/>
              </a:pPr>
              <a:r>
                <a:rPr lang="zh-CN" altLang="en-US" b="1" dirty="0">
                  <a:solidFill>
                    <a:schemeClr val="bg1"/>
                  </a:solidFill>
                  <a:cs typeface="+mn-ea"/>
                  <a:sym typeface="+mn-lt"/>
                </a:rPr>
                <a:t>安全产生监督管理和应急救援能力待提高</a:t>
              </a:r>
            </a:p>
          </p:txBody>
        </p:sp>
        <p:sp>
          <p:nvSpPr>
            <p:cNvPr id="26" name="TextBox 27"/>
            <p:cNvSpPr txBox="1">
              <a:spLocks noChangeArrowheads="1"/>
            </p:cNvSpPr>
            <p:nvPr/>
          </p:nvSpPr>
          <p:spPr bwMode="auto">
            <a:xfrm>
              <a:off x="1084089" y="5796914"/>
              <a:ext cx="294171" cy="60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30000"/>
                </a:lnSpc>
              </a:pPr>
              <a:r>
                <a:rPr lang="en-US" altLang="zh-CN" sz="1800" b="1" dirty="0">
                  <a:solidFill>
                    <a:schemeClr val="accent1"/>
                  </a:solidFill>
                  <a:latin typeface="+mn-lt"/>
                  <a:ea typeface="+mn-ea"/>
                  <a:cs typeface="+mn-ea"/>
                  <a:sym typeface="+mn-lt"/>
                </a:rPr>
                <a:t>5</a:t>
              </a:r>
              <a:endParaRPr lang="zh-CN" altLang="en-US" sz="1800" b="1" dirty="0">
                <a:solidFill>
                  <a:schemeClr val="accent1"/>
                </a:solidFill>
                <a:latin typeface="+mn-lt"/>
                <a:ea typeface="+mn-ea"/>
                <a:cs typeface="+mn-ea"/>
                <a:sym typeface="+mn-lt"/>
              </a:endParaRPr>
            </a:p>
          </p:txBody>
        </p:sp>
        <p:sp>
          <p:nvSpPr>
            <p:cNvPr id="28" name="矩形 27"/>
            <p:cNvSpPr/>
            <p:nvPr/>
          </p:nvSpPr>
          <p:spPr>
            <a:xfrm>
              <a:off x="1612726" y="5814216"/>
              <a:ext cx="6097588" cy="568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defRPr/>
              </a:pPr>
              <a:r>
                <a:rPr lang="zh-CN" altLang="en-US" b="1" dirty="0">
                  <a:solidFill>
                    <a:schemeClr val="bg1"/>
                  </a:solidFill>
                  <a:cs typeface="+mn-ea"/>
                  <a:sym typeface="+mn-lt"/>
                </a:rPr>
                <a:t>保障广大人民群众安全健康权益面临繁重任务</a:t>
              </a:r>
            </a:p>
          </p:txBody>
        </p:sp>
        <p:cxnSp>
          <p:nvCxnSpPr>
            <p:cNvPr id="29" name="直接连接符 28"/>
            <p:cNvCxnSpPr/>
            <p:nvPr/>
          </p:nvCxnSpPr>
          <p:spPr>
            <a:xfrm>
              <a:off x="1038052" y="5421228"/>
              <a:ext cx="666115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084089" y="6513876"/>
              <a:ext cx="666115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6" name="KSO_GI1"/>
          <p:cNvSpPr/>
          <p:nvPr/>
        </p:nvSpPr>
        <p:spPr bwMode="auto">
          <a:xfrm>
            <a:off x="893460" y="1387449"/>
            <a:ext cx="10441160" cy="821413"/>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lstStyle/>
          <a:p>
            <a:pPr>
              <a:lnSpc>
                <a:spcPct val="130000"/>
              </a:lnSpc>
            </a:pPr>
            <a:r>
              <a:rPr lang="zh-CN" altLang="en-US" dirty="0">
                <a:solidFill>
                  <a:schemeClr val="bg2">
                    <a:lumMod val="10000"/>
                  </a:schemeClr>
                </a:solidFill>
                <a:cs typeface="+mn-ea"/>
                <a:sym typeface="+mn-lt"/>
              </a:rPr>
              <a:t>但，面临十余年间治国理念、经济社会、安全生产实践的不断推进变迁，尤其全社会对安全生产的期望提升，曾经里程碑意义的法律，日益显现与现实不适性</a:t>
            </a:r>
            <a:endParaRPr lang="en-US" altLang="zh-CN" dirty="0">
              <a:solidFill>
                <a:schemeClr val="bg2">
                  <a:lumMod val="10000"/>
                </a:schemeClr>
              </a:solidFill>
              <a:cs typeface="+mn-ea"/>
              <a:sym typeface="+mn-lt"/>
            </a:endParaRPr>
          </a:p>
        </p:txBody>
      </p:sp>
      <p:sp>
        <p:nvSpPr>
          <p:cNvPr id="4" name="文本占位符 3">
            <a:extLst>
              <a:ext uri="{FF2B5EF4-FFF2-40B4-BE49-F238E27FC236}">
                <a16:creationId xmlns:a16="http://schemas.microsoft.com/office/drawing/2014/main" id="{5A6ED77A-7BC2-40BD-AC75-BC6E7472E8FD}"/>
              </a:ext>
            </a:extLst>
          </p:cNvPr>
          <p:cNvSpPr>
            <a:spLocks noGrp="1"/>
          </p:cNvSpPr>
          <p:nvPr>
            <p:ph type="body" sz="quarter" idx="10"/>
          </p:nvPr>
        </p:nvSpPr>
        <p:spPr/>
        <p:txBody>
          <a:bodyPr/>
          <a:lstStyle/>
          <a:p>
            <a:pPr>
              <a:lnSpc>
                <a:spcPct val="130000"/>
              </a:lnSpc>
              <a:spcBef>
                <a:spcPts val="0"/>
              </a:spcBef>
            </a:pPr>
            <a:r>
              <a:rPr lang="zh-CN" altLang="en-US" dirty="0">
                <a:cs typeface="+mn-ea"/>
                <a:sym typeface="+mn-lt"/>
              </a:rPr>
              <a:t>新 安 全 生 产 法 的 修 改 历 程</a:t>
            </a:r>
          </a:p>
          <a:p>
            <a:pPr>
              <a:lnSpc>
                <a:spcPct val="130000"/>
              </a:lnSpc>
              <a:spcBef>
                <a:spcPts val="0"/>
              </a:spcBef>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71464" y="2110614"/>
            <a:ext cx="5112568" cy="1052596"/>
          </a:xfrm>
          <a:prstGeom prst="rect">
            <a:avLst/>
          </a:prstGeom>
          <a:noFill/>
        </p:spPr>
        <p:txBody>
          <a:bodyPr wrap="square" rtlCol="0">
            <a:spAutoFit/>
          </a:bodyPr>
          <a:lstStyle/>
          <a:p>
            <a:pPr>
              <a:lnSpc>
                <a:spcPct val="130000"/>
              </a:lnSpc>
            </a:pPr>
            <a:r>
              <a:rPr lang="en-US" altLang="zh-CN" sz="2800" b="1" dirty="0">
                <a:solidFill>
                  <a:srgbClr val="C00000"/>
                </a:solidFill>
                <a:cs typeface="+mn-ea"/>
                <a:sym typeface="+mn-lt"/>
              </a:rPr>
              <a:t>2011</a:t>
            </a:r>
            <a:r>
              <a:rPr lang="zh-CN" altLang="en-US" sz="2800" b="1" dirty="0">
                <a:solidFill>
                  <a:srgbClr val="C00000"/>
                </a:solidFill>
                <a:cs typeface="+mn-ea"/>
                <a:sym typeface="+mn-lt"/>
              </a:rPr>
              <a:t>年</a:t>
            </a:r>
            <a:r>
              <a:rPr lang="en-US" altLang="zh-CN" sz="2800" b="1" dirty="0">
                <a:solidFill>
                  <a:srgbClr val="C00000"/>
                </a:solidFill>
                <a:cs typeface="+mn-ea"/>
                <a:sym typeface="+mn-lt"/>
              </a:rPr>
              <a:t>12</a:t>
            </a:r>
            <a:r>
              <a:rPr lang="zh-CN" altLang="en-US" sz="2800" b="1" dirty="0">
                <a:solidFill>
                  <a:srgbClr val="C00000"/>
                </a:solidFill>
                <a:cs typeface="+mn-ea"/>
                <a:sym typeface="+mn-lt"/>
              </a:rPr>
              <a:t>月</a:t>
            </a:r>
            <a:endParaRPr lang="en-US" altLang="zh-CN" sz="2800" b="1" dirty="0">
              <a:solidFill>
                <a:srgbClr val="C00000"/>
              </a:solidFill>
              <a:cs typeface="+mn-ea"/>
              <a:sym typeface="+mn-lt"/>
            </a:endParaRPr>
          </a:p>
          <a:p>
            <a:pPr>
              <a:lnSpc>
                <a:spcPct val="130000"/>
              </a:lnSpc>
            </a:pPr>
            <a:r>
              <a:rPr lang="zh-CN" altLang="en-US" sz="2000" dirty="0">
                <a:solidFill>
                  <a:schemeClr val="bg2">
                    <a:lumMod val="10000"/>
                  </a:schemeClr>
                </a:solidFill>
                <a:cs typeface="+mn-ea"/>
                <a:sym typeface="+mn-lt"/>
              </a:rPr>
              <a:t>总局向国务院报送了送审稿</a:t>
            </a:r>
          </a:p>
        </p:txBody>
      </p:sp>
      <p:sp>
        <p:nvSpPr>
          <p:cNvPr id="7" name="TextBox 6"/>
          <p:cNvSpPr txBox="1"/>
          <p:nvPr/>
        </p:nvSpPr>
        <p:spPr>
          <a:xfrm>
            <a:off x="1257298" y="3925544"/>
            <a:ext cx="7774816" cy="1052596"/>
          </a:xfrm>
          <a:prstGeom prst="rect">
            <a:avLst/>
          </a:prstGeom>
          <a:noFill/>
        </p:spPr>
        <p:txBody>
          <a:bodyPr wrap="square" rtlCol="0">
            <a:spAutoFit/>
          </a:bodyPr>
          <a:lstStyle/>
          <a:p>
            <a:pPr>
              <a:lnSpc>
                <a:spcPct val="130000"/>
              </a:lnSpc>
            </a:pPr>
            <a:r>
              <a:rPr lang="en-US" altLang="zh-CN" sz="2800" b="1" dirty="0">
                <a:solidFill>
                  <a:srgbClr val="C00000"/>
                </a:solidFill>
                <a:cs typeface="+mn-ea"/>
                <a:sym typeface="+mn-lt"/>
              </a:rPr>
              <a:t>2012</a:t>
            </a:r>
            <a:r>
              <a:rPr lang="zh-CN" altLang="en-US" sz="2800" b="1" dirty="0">
                <a:solidFill>
                  <a:srgbClr val="C00000"/>
                </a:solidFill>
                <a:cs typeface="+mn-ea"/>
                <a:sym typeface="+mn-lt"/>
              </a:rPr>
              <a:t>年</a:t>
            </a:r>
            <a:r>
              <a:rPr lang="en-US" altLang="zh-CN" sz="2800" b="1" dirty="0">
                <a:solidFill>
                  <a:srgbClr val="C00000"/>
                </a:solidFill>
                <a:cs typeface="+mn-ea"/>
                <a:sym typeface="+mn-lt"/>
              </a:rPr>
              <a:t>6</a:t>
            </a:r>
            <a:r>
              <a:rPr lang="zh-CN" altLang="en-US" sz="2800" b="1" dirty="0">
                <a:solidFill>
                  <a:srgbClr val="C00000"/>
                </a:solidFill>
                <a:cs typeface="+mn-ea"/>
                <a:sym typeface="+mn-lt"/>
              </a:rPr>
              <a:t>月</a:t>
            </a:r>
            <a:r>
              <a:rPr lang="en-US" altLang="zh-CN" sz="2800" b="1" dirty="0">
                <a:solidFill>
                  <a:srgbClr val="C00000"/>
                </a:solidFill>
                <a:cs typeface="+mn-ea"/>
                <a:sym typeface="+mn-lt"/>
              </a:rPr>
              <a:t>4</a:t>
            </a:r>
            <a:r>
              <a:rPr lang="zh-CN" altLang="en-US" sz="2800" b="1" dirty="0">
                <a:solidFill>
                  <a:srgbClr val="C00000"/>
                </a:solidFill>
                <a:cs typeface="+mn-ea"/>
                <a:sym typeface="+mn-lt"/>
              </a:rPr>
              <a:t>日</a:t>
            </a:r>
            <a:endParaRPr lang="en-US" altLang="zh-CN" sz="2800" b="1" dirty="0">
              <a:solidFill>
                <a:srgbClr val="C00000"/>
              </a:solidFill>
              <a:cs typeface="+mn-ea"/>
              <a:sym typeface="+mn-lt"/>
            </a:endParaRPr>
          </a:p>
          <a:p>
            <a:pPr>
              <a:lnSpc>
                <a:spcPct val="130000"/>
              </a:lnSpc>
            </a:pPr>
            <a:r>
              <a:rPr lang="zh-CN" altLang="en-US" sz="2000" dirty="0">
                <a:solidFill>
                  <a:schemeClr val="bg2">
                    <a:lumMod val="10000"/>
                  </a:schemeClr>
                </a:solidFill>
                <a:cs typeface="+mn-ea"/>
                <a:sym typeface="+mn-lt"/>
              </a:rPr>
              <a:t>由总局会同有关部门起草公布征求意见稿，征求社会各界意见书</a:t>
            </a:r>
          </a:p>
        </p:txBody>
      </p:sp>
      <p:grpSp>
        <p:nvGrpSpPr>
          <p:cNvPr id="10" name="组合 9"/>
          <p:cNvGrpSpPr/>
          <p:nvPr/>
        </p:nvGrpSpPr>
        <p:grpSpPr>
          <a:xfrm>
            <a:off x="888815" y="1959916"/>
            <a:ext cx="321048" cy="4176464"/>
            <a:chOff x="518991" y="1916832"/>
            <a:chExt cx="321048" cy="4176464"/>
          </a:xfrm>
        </p:grpSpPr>
        <p:cxnSp>
          <p:nvCxnSpPr>
            <p:cNvPr id="5" name="直接连接符 4"/>
            <p:cNvCxnSpPr/>
            <p:nvPr/>
          </p:nvCxnSpPr>
          <p:spPr>
            <a:xfrm>
              <a:off x="683568" y="1916832"/>
              <a:ext cx="0" cy="4176464"/>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流程图: 联系 7"/>
            <p:cNvSpPr/>
            <p:nvPr/>
          </p:nvSpPr>
          <p:spPr>
            <a:xfrm>
              <a:off x="527097" y="2304473"/>
              <a:ext cx="312942" cy="292973"/>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2" name="流程图: 联系 7">
              <a:extLst>
                <a:ext uri="{FF2B5EF4-FFF2-40B4-BE49-F238E27FC236}">
                  <a16:creationId xmlns:a16="http://schemas.microsoft.com/office/drawing/2014/main" id="{4D654520-24ED-43F5-BCAE-BDD9917C77A1}"/>
                </a:ext>
              </a:extLst>
            </p:cNvPr>
            <p:cNvSpPr/>
            <p:nvPr/>
          </p:nvSpPr>
          <p:spPr>
            <a:xfrm>
              <a:off x="518991" y="4052397"/>
              <a:ext cx="312942" cy="292973"/>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grpSp>
      <p:sp>
        <p:nvSpPr>
          <p:cNvPr id="3" name="文本占位符 2">
            <a:extLst>
              <a:ext uri="{FF2B5EF4-FFF2-40B4-BE49-F238E27FC236}">
                <a16:creationId xmlns:a16="http://schemas.microsoft.com/office/drawing/2014/main" id="{BDD6496C-71FF-48AA-8029-1D4F56275AFC}"/>
              </a:ext>
            </a:extLst>
          </p:cNvPr>
          <p:cNvSpPr>
            <a:spLocks noGrp="1"/>
          </p:cNvSpPr>
          <p:nvPr>
            <p:ph type="body" sz="quarter" idx="10"/>
          </p:nvPr>
        </p:nvSpPr>
        <p:spPr/>
        <p:txBody>
          <a:bodyPr/>
          <a:lstStyle/>
          <a:p>
            <a:r>
              <a:rPr lang="zh-CN" altLang="en-US" dirty="0">
                <a:cs typeface="+mn-ea"/>
                <a:sym typeface="+mn-lt"/>
              </a:rPr>
              <a:t>十年铸剑    只为依法治安</a:t>
            </a:r>
            <a:endParaRPr lang="zh-CN" altLang="en-US" sz="1400" dirty="0">
              <a:cs typeface="+mn-ea"/>
              <a:sym typeface="+mn-lt"/>
            </a:endParaRPr>
          </a:p>
          <a:p>
            <a:endParaRPr lang="zh-CN" altLang="en-US" dirty="0"/>
          </a:p>
        </p:txBody>
      </p:sp>
      <p:pic>
        <p:nvPicPr>
          <p:cNvPr id="13" name="图片 12">
            <a:extLst>
              <a:ext uri="{FF2B5EF4-FFF2-40B4-BE49-F238E27FC236}">
                <a16:creationId xmlns:a16="http://schemas.microsoft.com/office/drawing/2014/main" id="{B34F8D30-CE62-44F6-830E-8983964B82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2100" y="1819519"/>
            <a:ext cx="3646508" cy="26323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063476" y="1484820"/>
            <a:ext cx="0" cy="4898871"/>
          </a:xfrm>
          <a:prstGeom prst="line">
            <a:avLst/>
          </a:prstGeom>
          <a:solidFill>
            <a:schemeClr val="accent1"/>
          </a:solidFill>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81537" y="1844824"/>
            <a:ext cx="7774816" cy="1052596"/>
          </a:xfrm>
          <a:prstGeom prst="rect">
            <a:avLst/>
          </a:prstGeom>
          <a:noFill/>
        </p:spPr>
        <p:txBody>
          <a:bodyPr wrap="square" rtlCol="0">
            <a:spAutoFit/>
          </a:bodyPr>
          <a:lstStyle/>
          <a:p>
            <a:pPr>
              <a:lnSpc>
                <a:spcPct val="130000"/>
              </a:lnSpc>
            </a:pPr>
            <a:r>
              <a:rPr lang="en-US" altLang="zh-CN" sz="2800" b="1" dirty="0">
                <a:solidFill>
                  <a:srgbClr val="C00000"/>
                </a:solidFill>
                <a:cs typeface="+mn-ea"/>
                <a:sym typeface="+mn-lt"/>
              </a:rPr>
              <a:t>2014</a:t>
            </a:r>
            <a:r>
              <a:rPr lang="zh-CN" altLang="en-US" sz="2800" b="1" dirty="0">
                <a:solidFill>
                  <a:srgbClr val="C00000"/>
                </a:solidFill>
                <a:cs typeface="+mn-ea"/>
                <a:sym typeface="+mn-lt"/>
              </a:rPr>
              <a:t>年</a:t>
            </a:r>
            <a:r>
              <a:rPr lang="en-US" altLang="zh-CN" sz="2800" b="1" dirty="0">
                <a:solidFill>
                  <a:srgbClr val="C00000"/>
                </a:solidFill>
                <a:cs typeface="+mn-ea"/>
                <a:sym typeface="+mn-lt"/>
              </a:rPr>
              <a:t>1</a:t>
            </a:r>
            <a:r>
              <a:rPr lang="zh-CN" altLang="en-US" sz="2800" b="1" dirty="0">
                <a:solidFill>
                  <a:srgbClr val="C00000"/>
                </a:solidFill>
                <a:cs typeface="+mn-ea"/>
                <a:sym typeface="+mn-lt"/>
              </a:rPr>
              <a:t>月</a:t>
            </a:r>
            <a:r>
              <a:rPr lang="en-US" altLang="zh-CN" sz="2800" b="1" dirty="0">
                <a:solidFill>
                  <a:srgbClr val="C00000"/>
                </a:solidFill>
                <a:cs typeface="+mn-ea"/>
                <a:sym typeface="+mn-lt"/>
              </a:rPr>
              <a:t>15</a:t>
            </a:r>
            <a:r>
              <a:rPr lang="zh-CN" altLang="en-US" sz="2800" b="1" dirty="0">
                <a:solidFill>
                  <a:srgbClr val="C00000"/>
                </a:solidFill>
                <a:cs typeface="+mn-ea"/>
                <a:sym typeface="+mn-lt"/>
              </a:rPr>
              <a:t>日</a:t>
            </a:r>
            <a:endParaRPr lang="en-US" altLang="zh-CN" sz="2800" b="1" dirty="0">
              <a:solidFill>
                <a:srgbClr val="C00000"/>
              </a:solidFill>
              <a:cs typeface="+mn-ea"/>
              <a:sym typeface="+mn-lt"/>
            </a:endParaRPr>
          </a:p>
          <a:p>
            <a:pPr>
              <a:lnSpc>
                <a:spcPct val="130000"/>
              </a:lnSpc>
            </a:pPr>
            <a:r>
              <a:rPr lang="zh-CN" altLang="en-US" sz="2000" dirty="0">
                <a:solidFill>
                  <a:schemeClr val="bg2">
                    <a:lumMod val="10000"/>
                  </a:schemeClr>
                </a:solidFill>
                <a:cs typeface="+mn-ea"/>
                <a:sym typeface="+mn-lt"/>
              </a:rPr>
              <a:t>国务院第</a:t>
            </a:r>
            <a:r>
              <a:rPr lang="en-US" altLang="zh-CN" sz="2000" dirty="0">
                <a:solidFill>
                  <a:schemeClr val="bg2">
                    <a:lumMod val="10000"/>
                  </a:schemeClr>
                </a:solidFill>
                <a:cs typeface="+mn-ea"/>
                <a:sym typeface="+mn-lt"/>
              </a:rPr>
              <a:t>36</a:t>
            </a:r>
            <a:r>
              <a:rPr lang="zh-CN" altLang="en-US" sz="2000" dirty="0">
                <a:solidFill>
                  <a:schemeClr val="bg2">
                    <a:lumMod val="10000"/>
                  </a:schemeClr>
                </a:solidFill>
                <a:cs typeface="+mn-ea"/>
                <a:sym typeface="+mn-lt"/>
              </a:rPr>
              <a:t>次常务会议讨论通过草案</a:t>
            </a:r>
          </a:p>
        </p:txBody>
      </p:sp>
      <p:sp>
        <p:nvSpPr>
          <p:cNvPr id="9" name="TextBox 8"/>
          <p:cNvSpPr txBox="1"/>
          <p:nvPr/>
        </p:nvSpPr>
        <p:spPr>
          <a:xfrm>
            <a:off x="1381538" y="3429036"/>
            <a:ext cx="6136318" cy="2252924"/>
          </a:xfrm>
          <a:prstGeom prst="rect">
            <a:avLst/>
          </a:prstGeom>
          <a:noFill/>
        </p:spPr>
        <p:txBody>
          <a:bodyPr wrap="square" rtlCol="0">
            <a:spAutoFit/>
          </a:bodyPr>
          <a:lstStyle/>
          <a:p>
            <a:pPr>
              <a:lnSpc>
                <a:spcPct val="130000"/>
              </a:lnSpc>
            </a:pPr>
            <a:r>
              <a:rPr lang="en-US" altLang="zh-CN" sz="2800" b="1" dirty="0">
                <a:solidFill>
                  <a:srgbClr val="C00000"/>
                </a:solidFill>
                <a:cs typeface="+mn-ea"/>
                <a:sym typeface="+mn-lt"/>
              </a:rPr>
              <a:t>2014</a:t>
            </a:r>
            <a:r>
              <a:rPr lang="zh-CN" altLang="en-US" sz="2800" b="1" dirty="0">
                <a:solidFill>
                  <a:srgbClr val="C00000"/>
                </a:solidFill>
                <a:cs typeface="+mn-ea"/>
                <a:sym typeface="+mn-lt"/>
              </a:rPr>
              <a:t>年</a:t>
            </a:r>
            <a:r>
              <a:rPr lang="en-US" altLang="zh-CN" sz="2800" b="1" dirty="0">
                <a:solidFill>
                  <a:srgbClr val="C00000"/>
                </a:solidFill>
                <a:cs typeface="+mn-ea"/>
                <a:sym typeface="+mn-lt"/>
              </a:rPr>
              <a:t>2</a:t>
            </a:r>
            <a:r>
              <a:rPr lang="zh-CN" altLang="en-US" sz="2800" b="1" dirty="0">
                <a:solidFill>
                  <a:srgbClr val="C00000"/>
                </a:solidFill>
                <a:cs typeface="+mn-ea"/>
                <a:sym typeface="+mn-lt"/>
              </a:rPr>
              <a:t>月</a:t>
            </a:r>
            <a:r>
              <a:rPr lang="en-US" altLang="zh-CN" sz="2800" b="1" dirty="0">
                <a:solidFill>
                  <a:srgbClr val="C00000"/>
                </a:solidFill>
                <a:cs typeface="+mn-ea"/>
                <a:sym typeface="+mn-lt"/>
              </a:rPr>
              <a:t>25</a:t>
            </a:r>
            <a:r>
              <a:rPr lang="zh-CN" altLang="en-US" sz="2800" b="1" dirty="0">
                <a:solidFill>
                  <a:srgbClr val="C00000"/>
                </a:solidFill>
                <a:cs typeface="+mn-ea"/>
                <a:sym typeface="+mn-lt"/>
              </a:rPr>
              <a:t>日</a:t>
            </a:r>
            <a:endParaRPr lang="en-US" altLang="zh-CN" sz="2800" b="1" dirty="0">
              <a:solidFill>
                <a:srgbClr val="C00000"/>
              </a:solidFill>
              <a:cs typeface="+mn-ea"/>
              <a:sym typeface="+mn-lt"/>
            </a:endParaRPr>
          </a:p>
          <a:p>
            <a:pPr>
              <a:lnSpc>
                <a:spcPct val="130000"/>
              </a:lnSpc>
            </a:pPr>
            <a:r>
              <a:rPr lang="zh-CN" altLang="en-US" sz="2000" dirty="0">
                <a:solidFill>
                  <a:schemeClr val="bg2">
                    <a:lumMod val="10000"/>
                  </a:schemeClr>
                </a:solidFill>
                <a:cs typeface="+mn-ea"/>
                <a:sym typeface="+mn-lt"/>
              </a:rPr>
              <a:t>全国人大常委会首次审议草案。草案较之施行已近</a:t>
            </a:r>
            <a:r>
              <a:rPr lang="en-US" altLang="zh-CN" sz="2000" dirty="0">
                <a:solidFill>
                  <a:schemeClr val="bg2">
                    <a:lumMod val="10000"/>
                  </a:schemeClr>
                </a:solidFill>
                <a:cs typeface="+mn-ea"/>
                <a:sym typeface="+mn-lt"/>
              </a:rPr>
              <a:t>12</a:t>
            </a:r>
            <a:r>
              <a:rPr lang="zh-CN" altLang="en-US" sz="2000" dirty="0">
                <a:solidFill>
                  <a:schemeClr val="bg2">
                    <a:lumMod val="10000"/>
                  </a:schemeClr>
                </a:solidFill>
                <a:cs typeface="+mn-ea"/>
                <a:sym typeface="+mn-lt"/>
              </a:rPr>
              <a:t>年的现行安全生产法，由原来的</a:t>
            </a:r>
            <a:r>
              <a:rPr lang="en-US" altLang="zh-CN" sz="2000" dirty="0">
                <a:solidFill>
                  <a:schemeClr val="bg2">
                    <a:lumMod val="10000"/>
                  </a:schemeClr>
                </a:solidFill>
                <a:cs typeface="+mn-ea"/>
                <a:sym typeface="+mn-lt"/>
              </a:rPr>
              <a:t>97</a:t>
            </a:r>
            <a:r>
              <a:rPr lang="zh-CN" altLang="en-US" sz="2000" dirty="0">
                <a:solidFill>
                  <a:schemeClr val="bg2">
                    <a:lumMod val="10000"/>
                  </a:schemeClr>
                </a:solidFill>
                <a:cs typeface="+mn-ea"/>
                <a:sym typeface="+mn-lt"/>
              </a:rPr>
              <a:t>条增加到</a:t>
            </a:r>
            <a:r>
              <a:rPr lang="en-US" altLang="zh-CN" sz="2000" dirty="0">
                <a:solidFill>
                  <a:schemeClr val="bg2">
                    <a:lumMod val="10000"/>
                  </a:schemeClr>
                </a:solidFill>
                <a:cs typeface="+mn-ea"/>
                <a:sym typeface="+mn-lt"/>
              </a:rPr>
              <a:t>114</a:t>
            </a:r>
            <a:r>
              <a:rPr lang="zh-CN" altLang="en-US" sz="2000" dirty="0">
                <a:solidFill>
                  <a:schemeClr val="bg2">
                    <a:lumMod val="10000"/>
                  </a:schemeClr>
                </a:solidFill>
                <a:cs typeface="+mn-ea"/>
                <a:sym typeface="+mn-lt"/>
              </a:rPr>
              <a:t>条，新增和修改条款</a:t>
            </a:r>
            <a:r>
              <a:rPr lang="en-US" altLang="zh-CN" sz="2000" dirty="0">
                <a:solidFill>
                  <a:schemeClr val="bg2">
                    <a:lumMod val="10000"/>
                  </a:schemeClr>
                </a:solidFill>
                <a:cs typeface="+mn-ea"/>
                <a:sym typeface="+mn-lt"/>
              </a:rPr>
              <a:t>67</a:t>
            </a:r>
            <a:r>
              <a:rPr lang="zh-CN" altLang="en-US" sz="2000" dirty="0">
                <a:solidFill>
                  <a:schemeClr val="bg2">
                    <a:lumMod val="10000"/>
                  </a:schemeClr>
                </a:solidFill>
                <a:cs typeface="+mn-ea"/>
                <a:sym typeface="+mn-lt"/>
              </a:rPr>
              <a:t>条，其中新增</a:t>
            </a:r>
            <a:r>
              <a:rPr lang="en-US" altLang="zh-CN" sz="2000" dirty="0">
                <a:solidFill>
                  <a:schemeClr val="bg2">
                    <a:lumMod val="10000"/>
                  </a:schemeClr>
                </a:solidFill>
                <a:cs typeface="+mn-ea"/>
                <a:sym typeface="+mn-lt"/>
              </a:rPr>
              <a:t>15</a:t>
            </a:r>
            <a:r>
              <a:rPr lang="zh-CN" altLang="en-US" sz="2000" dirty="0">
                <a:solidFill>
                  <a:schemeClr val="bg2">
                    <a:lumMod val="10000"/>
                  </a:schemeClr>
                </a:solidFill>
                <a:cs typeface="+mn-ea"/>
                <a:sym typeface="+mn-lt"/>
              </a:rPr>
              <a:t>条，修改</a:t>
            </a:r>
            <a:r>
              <a:rPr lang="en-US" altLang="zh-CN" sz="2000" dirty="0">
                <a:solidFill>
                  <a:schemeClr val="bg2">
                    <a:lumMod val="10000"/>
                  </a:schemeClr>
                </a:solidFill>
                <a:cs typeface="+mn-ea"/>
                <a:sym typeface="+mn-lt"/>
              </a:rPr>
              <a:t>52</a:t>
            </a:r>
            <a:r>
              <a:rPr lang="zh-CN" altLang="en-US" sz="2000" dirty="0">
                <a:solidFill>
                  <a:schemeClr val="bg2">
                    <a:lumMod val="10000"/>
                  </a:schemeClr>
                </a:solidFill>
                <a:cs typeface="+mn-ea"/>
                <a:sym typeface="+mn-lt"/>
              </a:rPr>
              <a:t>条，特别突出了事故隐患排查治理和事前预防。</a:t>
            </a:r>
          </a:p>
        </p:txBody>
      </p:sp>
      <p:sp>
        <p:nvSpPr>
          <p:cNvPr id="11" name="文本占位符 10">
            <a:extLst>
              <a:ext uri="{FF2B5EF4-FFF2-40B4-BE49-F238E27FC236}">
                <a16:creationId xmlns:a16="http://schemas.microsoft.com/office/drawing/2014/main" id="{A8D62684-DB5A-47CB-9651-7CC03365E19F}"/>
              </a:ext>
            </a:extLst>
          </p:cNvPr>
          <p:cNvSpPr>
            <a:spLocks noGrp="1"/>
          </p:cNvSpPr>
          <p:nvPr>
            <p:ph type="body" sz="quarter" idx="10"/>
          </p:nvPr>
        </p:nvSpPr>
        <p:spPr/>
        <p:txBody>
          <a:bodyPr/>
          <a:lstStyle/>
          <a:p>
            <a:r>
              <a:rPr lang="zh-CN" altLang="en-US" dirty="0">
                <a:cs typeface="+mn-ea"/>
                <a:sym typeface="+mn-lt"/>
              </a:rPr>
              <a:t>十年铸剑    只为依法治安</a:t>
            </a:r>
            <a:endParaRPr lang="zh-CN" altLang="en-US" sz="1400" dirty="0">
              <a:cs typeface="+mn-ea"/>
              <a:sym typeface="+mn-lt"/>
            </a:endParaRPr>
          </a:p>
          <a:p>
            <a:endParaRPr lang="zh-CN" altLang="en-US" dirty="0"/>
          </a:p>
        </p:txBody>
      </p:sp>
      <p:sp>
        <p:nvSpPr>
          <p:cNvPr id="15" name="流程图: 联系 7">
            <a:extLst>
              <a:ext uri="{FF2B5EF4-FFF2-40B4-BE49-F238E27FC236}">
                <a16:creationId xmlns:a16="http://schemas.microsoft.com/office/drawing/2014/main" id="{62998E1D-E931-4711-80E0-1B04BE85DDFE}"/>
              </a:ext>
            </a:extLst>
          </p:cNvPr>
          <p:cNvSpPr/>
          <p:nvPr/>
        </p:nvSpPr>
        <p:spPr>
          <a:xfrm>
            <a:off x="907005" y="2041614"/>
            <a:ext cx="312942" cy="292973"/>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6" name="流程图: 联系 7">
            <a:extLst>
              <a:ext uri="{FF2B5EF4-FFF2-40B4-BE49-F238E27FC236}">
                <a16:creationId xmlns:a16="http://schemas.microsoft.com/office/drawing/2014/main" id="{E990FCD2-77E3-4AC3-9C83-519E569A1AAE}"/>
              </a:ext>
            </a:extLst>
          </p:cNvPr>
          <p:cNvSpPr/>
          <p:nvPr/>
        </p:nvSpPr>
        <p:spPr>
          <a:xfrm>
            <a:off x="912855" y="3641282"/>
            <a:ext cx="312942" cy="292973"/>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pic>
        <p:nvPicPr>
          <p:cNvPr id="3" name="图片 2">
            <a:extLst>
              <a:ext uri="{FF2B5EF4-FFF2-40B4-BE49-F238E27FC236}">
                <a16:creationId xmlns:a16="http://schemas.microsoft.com/office/drawing/2014/main" id="{27B7265E-EF5C-4554-BAD6-4C595DEE9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7856" y="2618093"/>
            <a:ext cx="3646508" cy="26323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1063475" y="1118009"/>
            <a:ext cx="0" cy="5375632"/>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90897" y="1731131"/>
            <a:ext cx="7774816" cy="1052596"/>
          </a:xfrm>
          <a:prstGeom prst="rect">
            <a:avLst/>
          </a:prstGeom>
          <a:noFill/>
        </p:spPr>
        <p:txBody>
          <a:bodyPr wrap="square" rtlCol="0">
            <a:spAutoFit/>
          </a:bodyPr>
          <a:lstStyle/>
          <a:p>
            <a:pPr>
              <a:lnSpc>
                <a:spcPct val="130000"/>
              </a:lnSpc>
            </a:pPr>
            <a:r>
              <a:rPr lang="en-US" altLang="zh-CN" sz="2800" b="1" dirty="0">
                <a:solidFill>
                  <a:schemeClr val="accent1"/>
                </a:solidFill>
                <a:cs typeface="+mn-ea"/>
                <a:sym typeface="+mn-lt"/>
              </a:rPr>
              <a:t>2014</a:t>
            </a:r>
            <a:r>
              <a:rPr lang="zh-CN" altLang="en-US" sz="2800" b="1" dirty="0">
                <a:solidFill>
                  <a:schemeClr val="accent1"/>
                </a:solidFill>
                <a:cs typeface="+mn-ea"/>
                <a:sym typeface="+mn-lt"/>
              </a:rPr>
              <a:t>年</a:t>
            </a:r>
            <a:r>
              <a:rPr lang="en-US" altLang="zh-CN" sz="2800" b="1" dirty="0">
                <a:solidFill>
                  <a:schemeClr val="accent1"/>
                </a:solidFill>
                <a:cs typeface="+mn-ea"/>
                <a:sym typeface="+mn-lt"/>
              </a:rPr>
              <a:t>8</a:t>
            </a:r>
            <a:r>
              <a:rPr lang="zh-CN" altLang="en-US" sz="2800" b="1" dirty="0">
                <a:solidFill>
                  <a:schemeClr val="accent1"/>
                </a:solidFill>
                <a:cs typeface="+mn-ea"/>
                <a:sym typeface="+mn-lt"/>
              </a:rPr>
              <a:t>月</a:t>
            </a:r>
            <a:r>
              <a:rPr lang="en-US" altLang="zh-CN" sz="2800" b="1" dirty="0">
                <a:solidFill>
                  <a:schemeClr val="accent1"/>
                </a:solidFill>
                <a:cs typeface="+mn-ea"/>
                <a:sym typeface="+mn-lt"/>
              </a:rPr>
              <a:t>7</a:t>
            </a:r>
            <a:r>
              <a:rPr lang="zh-CN" altLang="en-US" sz="2800" b="1" dirty="0">
                <a:solidFill>
                  <a:schemeClr val="accent1"/>
                </a:solidFill>
                <a:cs typeface="+mn-ea"/>
                <a:sym typeface="+mn-lt"/>
              </a:rPr>
              <a:t>日至</a:t>
            </a:r>
            <a:r>
              <a:rPr lang="en-US" altLang="zh-CN" sz="2800" b="1" dirty="0">
                <a:solidFill>
                  <a:schemeClr val="accent1"/>
                </a:solidFill>
                <a:cs typeface="+mn-ea"/>
                <a:sym typeface="+mn-lt"/>
              </a:rPr>
              <a:t>8</a:t>
            </a:r>
            <a:r>
              <a:rPr lang="zh-CN" altLang="en-US" sz="2800" b="1" dirty="0">
                <a:solidFill>
                  <a:schemeClr val="accent1"/>
                </a:solidFill>
                <a:cs typeface="+mn-ea"/>
                <a:sym typeface="+mn-lt"/>
              </a:rPr>
              <a:t>日</a:t>
            </a:r>
            <a:endParaRPr lang="en-US" altLang="zh-CN" sz="2800" b="1" dirty="0">
              <a:solidFill>
                <a:schemeClr val="accent1"/>
              </a:solidFill>
              <a:cs typeface="+mn-ea"/>
              <a:sym typeface="+mn-lt"/>
            </a:endParaRPr>
          </a:p>
          <a:p>
            <a:pPr>
              <a:lnSpc>
                <a:spcPct val="130000"/>
              </a:lnSpc>
            </a:pPr>
            <a:r>
              <a:rPr lang="zh-CN" altLang="en-US" sz="2000" dirty="0">
                <a:solidFill>
                  <a:schemeClr val="bg2">
                    <a:lumMod val="10000"/>
                  </a:schemeClr>
                </a:solidFill>
                <a:cs typeface="+mn-ea"/>
                <a:sym typeface="+mn-lt"/>
              </a:rPr>
              <a:t>组织召开草案出台前评估</a:t>
            </a:r>
          </a:p>
        </p:txBody>
      </p:sp>
      <p:sp>
        <p:nvSpPr>
          <p:cNvPr id="10" name="TextBox 9"/>
          <p:cNvSpPr txBox="1"/>
          <p:nvPr/>
        </p:nvSpPr>
        <p:spPr>
          <a:xfrm>
            <a:off x="1390897" y="3030000"/>
            <a:ext cx="6577306" cy="1452705"/>
          </a:xfrm>
          <a:prstGeom prst="rect">
            <a:avLst/>
          </a:prstGeom>
          <a:noFill/>
        </p:spPr>
        <p:txBody>
          <a:bodyPr wrap="square" rtlCol="0">
            <a:spAutoFit/>
          </a:bodyPr>
          <a:lstStyle/>
          <a:p>
            <a:pPr>
              <a:lnSpc>
                <a:spcPct val="130000"/>
              </a:lnSpc>
            </a:pPr>
            <a:r>
              <a:rPr lang="en-US" altLang="zh-CN" sz="2800" b="1" dirty="0">
                <a:solidFill>
                  <a:schemeClr val="accent1"/>
                </a:solidFill>
                <a:cs typeface="+mn-ea"/>
                <a:sym typeface="+mn-lt"/>
              </a:rPr>
              <a:t>2014</a:t>
            </a:r>
            <a:r>
              <a:rPr lang="zh-CN" altLang="en-US" sz="2800" b="1" dirty="0">
                <a:solidFill>
                  <a:schemeClr val="accent1"/>
                </a:solidFill>
                <a:cs typeface="+mn-ea"/>
                <a:sym typeface="+mn-lt"/>
              </a:rPr>
              <a:t>年</a:t>
            </a:r>
            <a:r>
              <a:rPr lang="en-US" altLang="zh-CN" sz="2800" b="1" dirty="0">
                <a:solidFill>
                  <a:schemeClr val="accent1"/>
                </a:solidFill>
                <a:cs typeface="+mn-ea"/>
                <a:sym typeface="+mn-lt"/>
              </a:rPr>
              <a:t>8</a:t>
            </a:r>
            <a:r>
              <a:rPr lang="zh-CN" altLang="en-US" sz="2800" b="1" dirty="0">
                <a:solidFill>
                  <a:schemeClr val="accent1"/>
                </a:solidFill>
                <a:cs typeface="+mn-ea"/>
                <a:sym typeface="+mn-lt"/>
              </a:rPr>
              <a:t>月</a:t>
            </a:r>
            <a:r>
              <a:rPr lang="en-US" altLang="zh-CN" sz="2800" b="1" dirty="0">
                <a:solidFill>
                  <a:schemeClr val="accent1"/>
                </a:solidFill>
                <a:cs typeface="+mn-ea"/>
                <a:sym typeface="+mn-lt"/>
              </a:rPr>
              <a:t>25</a:t>
            </a:r>
            <a:r>
              <a:rPr lang="zh-CN" altLang="en-US" sz="2800" b="1" dirty="0">
                <a:solidFill>
                  <a:schemeClr val="accent1"/>
                </a:solidFill>
                <a:cs typeface="+mn-ea"/>
                <a:sym typeface="+mn-lt"/>
              </a:rPr>
              <a:t>日</a:t>
            </a:r>
            <a:endParaRPr lang="en-US" altLang="zh-CN" sz="2800" b="1" dirty="0">
              <a:solidFill>
                <a:schemeClr val="accent1"/>
              </a:solidFill>
              <a:cs typeface="+mn-ea"/>
              <a:sym typeface="+mn-lt"/>
            </a:endParaRPr>
          </a:p>
          <a:p>
            <a:pPr>
              <a:lnSpc>
                <a:spcPct val="130000"/>
              </a:lnSpc>
            </a:pPr>
            <a:r>
              <a:rPr lang="zh-CN" altLang="en-US" sz="2000" dirty="0">
                <a:solidFill>
                  <a:schemeClr val="bg2">
                    <a:lumMod val="10000"/>
                  </a:schemeClr>
                </a:solidFill>
                <a:cs typeface="+mn-ea"/>
                <a:sym typeface="+mn-lt"/>
              </a:rPr>
              <a:t>提请十二届全国人大常委会第十次会议进行第二次审议草案</a:t>
            </a:r>
          </a:p>
        </p:txBody>
      </p:sp>
      <p:sp>
        <p:nvSpPr>
          <p:cNvPr id="11" name="TextBox 10"/>
          <p:cNvSpPr txBox="1"/>
          <p:nvPr/>
        </p:nvSpPr>
        <p:spPr>
          <a:xfrm>
            <a:off x="1360047" y="4573061"/>
            <a:ext cx="6226631" cy="1452705"/>
          </a:xfrm>
          <a:prstGeom prst="rect">
            <a:avLst/>
          </a:prstGeom>
          <a:noFill/>
        </p:spPr>
        <p:txBody>
          <a:bodyPr wrap="square" rtlCol="0">
            <a:spAutoFit/>
          </a:bodyPr>
          <a:lstStyle/>
          <a:p>
            <a:pPr>
              <a:lnSpc>
                <a:spcPct val="130000"/>
              </a:lnSpc>
            </a:pPr>
            <a:r>
              <a:rPr lang="en-US" altLang="zh-CN" sz="2800" b="1" dirty="0">
                <a:solidFill>
                  <a:schemeClr val="accent1"/>
                </a:solidFill>
                <a:cs typeface="+mn-ea"/>
                <a:sym typeface="+mn-lt"/>
              </a:rPr>
              <a:t>2014</a:t>
            </a:r>
            <a:r>
              <a:rPr lang="zh-CN" altLang="en-US" sz="2800" b="1" dirty="0">
                <a:solidFill>
                  <a:schemeClr val="accent1"/>
                </a:solidFill>
                <a:cs typeface="+mn-ea"/>
                <a:sym typeface="+mn-lt"/>
              </a:rPr>
              <a:t>年</a:t>
            </a:r>
            <a:r>
              <a:rPr lang="en-US" altLang="zh-CN" sz="2800" b="1" dirty="0">
                <a:solidFill>
                  <a:schemeClr val="accent1"/>
                </a:solidFill>
                <a:cs typeface="+mn-ea"/>
                <a:sym typeface="+mn-lt"/>
              </a:rPr>
              <a:t>8</a:t>
            </a:r>
            <a:r>
              <a:rPr lang="zh-CN" altLang="en-US" sz="2800" b="1" dirty="0">
                <a:solidFill>
                  <a:schemeClr val="accent1"/>
                </a:solidFill>
                <a:cs typeface="+mn-ea"/>
                <a:sym typeface="+mn-lt"/>
              </a:rPr>
              <a:t>月</a:t>
            </a:r>
            <a:r>
              <a:rPr lang="en-US" altLang="zh-CN" sz="2800" b="1" dirty="0">
                <a:solidFill>
                  <a:schemeClr val="accent1"/>
                </a:solidFill>
                <a:cs typeface="+mn-ea"/>
                <a:sym typeface="+mn-lt"/>
              </a:rPr>
              <a:t>31</a:t>
            </a:r>
            <a:r>
              <a:rPr lang="zh-CN" altLang="en-US" sz="2800" b="1" dirty="0">
                <a:solidFill>
                  <a:schemeClr val="accent1"/>
                </a:solidFill>
                <a:cs typeface="+mn-ea"/>
                <a:sym typeface="+mn-lt"/>
              </a:rPr>
              <a:t>日</a:t>
            </a:r>
            <a:endParaRPr lang="en-US" altLang="zh-CN" sz="2800" b="1" dirty="0">
              <a:solidFill>
                <a:schemeClr val="accent1"/>
              </a:solidFill>
              <a:cs typeface="+mn-ea"/>
              <a:sym typeface="+mn-lt"/>
            </a:endParaRPr>
          </a:p>
          <a:p>
            <a:pPr>
              <a:lnSpc>
                <a:spcPct val="130000"/>
              </a:lnSpc>
            </a:pPr>
            <a:r>
              <a:rPr lang="zh-CN" altLang="en-US" sz="2000" dirty="0">
                <a:solidFill>
                  <a:schemeClr val="bg2">
                    <a:lumMod val="10000"/>
                  </a:schemeClr>
                </a:solidFill>
                <a:cs typeface="+mn-ea"/>
                <a:sym typeface="+mn-lt"/>
              </a:rPr>
              <a:t>十二届全国人大常委会第十次会议</a:t>
            </a:r>
            <a:r>
              <a:rPr lang="en-US" altLang="zh-CN" sz="2000" dirty="0">
                <a:solidFill>
                  <a:schemeClr val="bg2">
                    <a:lumMod val="10000"/>
                  </a:schemeClr>
                </a:solidFill>
                <a:cs typeface="+mn-ea"/>
                <a:sym typeface="+mn-lt"/>
              </a:rPr>
              <a:t>31</a:t>
            </a:r>
            <a:r>
              <a:rPr lang="zh-CN" altLang="en-US" sz="2000" dirty="0">
                <a:solidFill>
                  <a:schemeClr val="bg2">
                    <a:lumMod val="10000"/>
                  </a:schemeClr>
                </a:solidFill>
                <a:cs typeface="+mn-ea"/>
                <a:sym typeface="+mn-lt"/>
              </a:rPr>
              <a:t>日表决通过了全国人大常委会关于修改安全生产法的决定</a:t>
            </a:r>
          </a:p>
        </p:txBody>
      </p:sp>
      <p:sp>
        <p:nvSpPr>
          <p:cNvPr id="3" name="文本占位符 2">
            <a:extLst>
              <a:ext uri="{FF2B5EF4-FFF2-40B4-BE49-F238E27FC236}">
                <a16:creationId xmlns:a16="http://schemas.microsoft.com/office/drawing/2014/main" id="{ACC6A813-9BCA-4B38-A783-F4C3E77C9318}"/>
              </a:ext>
            </a:extLst>
          </p:cNvPr>
          <p:cNvSpPr>
            <a:spLocks noGrp="1"/>
          </p:cNvSpPr>
          <p:nvPr>
            <p:ph type="body" sz="quarter" idx="10"/>
          </p:nvPr>
        </p:nvSpPr>
        <p:spPr/>
        <p:txBody>
          <a:bodyPr/>
          <a:lstStyle/>
          <a:p>
            <a:r>
              <a:rPr lang="zh-CN" altLang="en-US" dirty="0">
                <a:cs typeface="+mn-ea"/>
                <a:sym typeface="+mn-lt"/>
              </a:rPr>
              <a:t>十年铸剑    只为依法治安</a:t>
            </a:r>
            <a:endParaRPr lang="zh-CN" altLang="en-US" sz="1400" dirty="0">
              <a:cs typeface="+mn-ea"/>
              <a:sym typeface="+mn-lt"/>
            </a:endParaRPr>
          </a:p>
          <a:p>
            <a:endParaRPr lang="zh-CN" altLang="en-US" dirty="0"/>
          </a:p>
        </p:txBody>
      </p:sp>
      <p:sp>
        <p:nvSpPr>
          <p:cNvPr id="13" name="流程图: 联系 7">
            <a:extLst>
              <a:ext uri="{FF2B5EF4-FFF2-40B4-BE49-F238E27FC236}">
                <a16:creationId xmlns:a16="http://schemas.microsoft.com/office/drawing/2014/main" id="{ED5DFB1E-0BEB-45D2-9C53-83764B6D8C72}"/>
              </a:ext>
            </a:extLst>
          </p:cNvPr>
          <p:cNvSpPr/>
          <p:nvPr/>
        </p:nvSpPr>
        <p:spPr>
          <a:xfrm>
            <a:off x="907004" y="2034844"/>
            <a:ext cx="312942" cy="292973"/>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4" name="流程图: 联系 7">
            <a:extLst>
              <a:ext uri="{FF2B5EF4-FFF2-40B4-BE49-F238E27FC236}">
                <a16:creationId xmlns:a16="http://schemas.microsoft.com/office/drawing/2014/main" id="{AB2AC943-C170-42DE-B863-5D37F0963291}"/>
              </a:ext>
            </a:extLst>
          </p:cNvPr>
          <p:cNvSpPr/>
          <p:nvPr/>
        </p:nvSpPr>
        <p:spPr>
          <a:xfrm>
            <a:off x="892818" y="3234236"/>
            <a:ext cx="312942" cy="292973"/>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5" name="流程图: 联系 7">
            <a:extLst>
              <a:ext uri="{FF2B5EF4-FFF2-40B4-BE49-F238E27FC236}">
                <a16:creationId xmlns:a16="http://schemas.microsoft.com/office/drawing/2014/main" id="{01F8F538-5E72-48DE-8887-F73B575D13F4}"/>
              </a:ext>
            </a:extLst>
          </p:cNvPr>
          <p:cNvSpPr/>
          <p:nvPr/>
        </p:nvSpPr>
        <p:spPr>
          <a:xfrm>
            <a:off x="892818" y="5006441"/>
            <a:ext cx="312942" cy="292973"/>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pic>
        <p:nvPicPr>
          <p:cNvPr id="17" name="图片 16">
            <a:extLst>
              <a:ext uri="{FF2B5EF4-FFF2-40B4-BE49-F238E27FC236}">
                <a16:creationId xmlns:a16="http://schemas.microsoft.com/office/drawing/2014/main" id="{96EDFB82-EC4C-4478-AEBE-1C6911107A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0777" y="2637529"/>
            <a:ext cx="3099769" cy="223764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文本框 18"/>
          <p:cNvSpPr txBox="1"/>
          <p:nvPr/>
        </p:nvSpPr>
        <p:spPr>
          <a:xfrm>
            <a:off x="654475" y="663872"/>
            <a:ext cx="6279727" cy="6054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我不是您的“文件夹”，我只提供“</a:t>
            </a:r>
            <a:r>
              <a:rPr kumimoji="0" lang="zh-CN" altLang="en-US" sz="1867"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精品</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更多免费资料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，请添加并私信“</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安小应</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，微信号：</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ansying</a:t>
            </a:r>
            <a:r>
              <a:rPr kumimoji="0" lang="en-US" altLang="zh-CN"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cysafety</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654473" y="1766232"/>
            <a:ext cx="6668347" cy="5643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① 周一至周五，</a:t>
            </a:r>
            <a:r>
              <a:rPr kumimoji="0" lang="zh-CN" altLang="en-US" sz="1600"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每日更新</a:t>
            </a:r>
            <a:r>
              <a:rPr kumimoji="0" lang="zh-CN" altLang="en-US" sz="1600"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周六日不定时更新❗</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② </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成员</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资料查询服务，把您需要的资料告诉我，我会尽量为您查找❗</a:t>
            </a:r>
          </a:p>
        </p:txBody>
      </p:sp>
      <p:grpSp>
        <p:nvGrpSpPr>
          <p:cNvPr id="21" name="组合 20"/>
          <p:cNvGrpSpPr/>
          <p:nvPr/>
        </p:nvGrpSpPr>
        <p:grpSpPr>
          <a:xfrm>
            <a:off x="0" y="2802684"/>
            <a:ext cx="12192000" cy="4055315"/>
            <a:chOff x="0" y="3058717"/>
            <a:chExt cx="12192000" cy="3799284"/>
          </a:xfrm>
        </p:grpSpPr>
        <p:sp>
          <p:nvSpPr>
            <p:cNvPr id="24" name="矩形 23"/>
            <p:cNvSpPr/>
            <p:nvPr/>
          </p:nvSpPr>
          <p:spPr>
            <a:xfrm>
              <a:off x="0" y="3058717"/>
              <a:ext cx="12192000" cy="3799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62095" y="3205792"/>
              <a:ext cx="10821247" cy="3503523"/>
              <a:chOff x="496571" y="2272349"/>
              <a:chExt cx="8115935" cy="2627642"/>
            </a:xfrm>
          </p:grpSpPr>
          <p:sp>
            <p:nvSpPr>
              <p:cNvPr id="30" name="文本框 29"/>
              <p:cNvSpPr txBox="1"/>
              <p:nvPr/>
            </p:nvSpPr>
            <p:spPr>
              <a:xfrm>
                <a:off x="496571" y="2272349"/>
                <a:ext cx="430085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【安应独家PPT】</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安应出品，必属精品</a:t>
                </a: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❗安应制作公开的精品PPT资料，被各大公众号疯传转载。这里可以获得全部独家资料，每日至少更新一篇精品PPT❗</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【最新法规标准追踪】</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每月更新追踪最新EHS法律法规及国标行标，定期发布汇总分类清单❗</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【工具手册电子书】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定期更新EHS及企业管理相关工具手册及电子书PDF，全部都是精品筛选，安全人必备的工具类资料❗</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【管理台账范本】</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汇集各类EHS管理台账范本，规章制度、操作规程、应急预案、检查表格、隐患排查、风险管控、演讲稿、合同范本…帮你一网打尽❗</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【视频培训课程】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汇总上传优质EHS视频课程资料，内容经典，清晰度高，丰富你的安全知识，扩充你的培训素材❗</a:t>
                </a:r>
              </a:p>
            </p:txBody>
          </p:sp>
          <p:sp>
            <p:nvSpPr>
              <p:cNvPr id="32" name="文本框 31"/>
              <p:cNvSpPr txBox="1"/>
              <p:nvPr/>
            </p:nvSpPr>
            <p:spPr>
              <a:xfrm>
                <a:off x="5021581" y="2272349"/>
                <a:ext cx="359092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【PPT读书】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工作太忙，生活太累，自己太懒，总之看完一本好书越来越难❗没关系，一篇PPT带你阅读整本书籍精华，还附加原版电子书下载❗</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【宣教挂图展板手册】</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专业美工设计EHS宣教挂图展板手册，所有文件均提供PS或AI可编辑原稿❗宣教活动再也不用求人❗</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【经典事故案例】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数千篇典型事故案例及完整事故调查报告，定期追踪更新❗支持“事故类型”检索查询，“一切事故皆可避免”❗</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【最全MSDS管理】</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涵盖《危险化学品目录》涉及所有危化品资料，提供化学品安全技术说明书、化学品安全技术标签、国际化学品安全卡以及职业病危害告知卡下载❗</a:t>
                </a:r>
              </a:p>
            </p:txBody>
          </p:sp>
        </p:grpSp>
      </p:grpSp>
      <p:sp>
        <p:nvSpPr>
          <p:cNvPr id="33" name="文本框 32"/>
          <p:cNvSpPr txBox="1"/>
          <p:nvPr/>
        </p:nvSpPr>
        <p:spPr>
          <a:xfrm>
            <a:off x="654473" y="2351279"/>
            <a:ext cx="1281120" cy="420564"/>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星盟特色</a:t>
            </a:r>
          </a:p>
        </p:txBody>
      </p:sp>
      <p:sp>
        <p:nvSpPr>
          <p:cNvPr id="34" name="文本框 33"/>
          <p:cNvSpPr txBox="1"/>
          <p:nvPr/>
        </p:nvSpPr>
        <p:spPr>
          <a:xfrm>
            <a:off x="654474" y="280332"/>
            <a:ext cx="2375971"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EHS资料的品质控</a:t>
            </a:r>
          </a:p>
        </p:txBody>
      </p:sp>
      <p:sp>
        <p:nvSpPr>
          <p:cNvPr id="35" name="文本框 34"/>
          <p:cNvSpPr txBox="1"/>
          <p:nvPr/>
        </p:nvSpPr>
        <p:spPr>
          <a:xfrm>
            <a:off x="654473" y="1352212"/>
            <a:ext cx="1281120"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萌主承诺</a:t>
            </a:r>
            <a:endPar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7216323" y="738585"/>
            <a:ext cx="512897" cy="1955800"/>
          </a:xfrm>
          <a:prstGeom prst="rect">
            <a:avLst/>
          </a:prstGeom>
          <a:noFill/>
        </p:spPr>
        <p:txBody>
          <a:bodyPr vert="eaVert"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造字工房星岩(非商用）常规体" charset="-122"/>
                <a:ea typeface="造字工房星岩(非商用）常规体" charset="-122"/>
                <a:cs typeface="+mn-cs"/>
              </a:rPr>
              <a:t>你还在等什么</a:t>
            </a:r>
          </a:p>
        </p:txBody>
      </p:sp>
      <p:grpSp>
        <p:nvGrpSpPr>
          <p:cNvPr id="37" name="组合 36"/>
          <p:cNvGrpSpPr/>
          <p:nvPr/>
        </p:nvGrpSpPr>
        <p:grpSpPr>
          <a:xfrm>
            <a:off x="7853682" y="738040"/>
            <a:ext cx="3541607" cy="1601895"/>
            <a:chOff x="7853682" y="1021504"/>
            <a:chExt cx="3541607" cy="1601895"/>
          </a:xfrm>
        </p:grpSpPr>
        <p:sp>
          <p:nvSpPr>
            <p:cNvPr id="38" name="矩形 37"/>
            <p:cNvSpPr/>
            <p:nvPr/>
          </p:nvSpPr>
          <p:spPr>
            <a:xfrm>
              <a:off x="7853682" y="1554059"/>
              <a:ext cx="3541607" cy="1069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文本框 38"/>
            <p:cNvSpPr txBox="1"/>
            <p:nvPr/>
          </p:nvSpPr>
          <p:spPr>
            <a:xfrm>
              <a:off x="7884160" y="1721698"/>
              <a:ext cx="2052320" cy="759182"/>
            </a:xfrm>
            <a:prstGeom prst="rect">
              <a:avLst/>
            </a:prstGeom>
            <a:noFill/>
          </p:spPr>
          <p:txBody>
            <a:bodyPr wrap="square" rtlCol="0" anchor="t">
              <a:spAutoFit/>
            </a:bodyPr>
            <a:lstStyle/>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立即扫码加入</a:t>
              </a:r>
              <a:endParaRPr kumimoji="0" lang="zh-CN" altLang="en-US" sz="16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安应</a:t>
              </a:r>
              <a:r>
                <a:rPr kumimoji="0" lang="en-US" altLang="zh-CN"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vs</a:t>
              </a: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安全</a:t>
              </a:r>
              <a:r>
                <a:rPr kumimoji="0" lang="zh-CN" altLang="en-US" sz="1733" b="1" i="0" u="none" strike="noStrike" kern="120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人联盟</a:t>
              </a:r>
              <a:endPar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40" name="组合 39"/>
            <p:cNvGrpSpPr/>
            <p:nvPr/>
          </p:nvGrpSpPr>
          <p:grpSpPr>
            <a:xfrm>
              <a:off x="8567420" y="1021504"/>
              <a:ext cx="736600" cy="736600"/>
              <a:chOff x="10191" y="695"/>
              <a:chExt cx="870" cy="870"/>
            </a:xfrm>
          </p:grpSpPr>
          <p:sp>
            <p:nvSpPr>
              <p:cNvPr id="42" name="椭圆 41"/>
              <p:cNvSpPr/>
              <p:nvPr/>
            </p:nvSpPr>
            <p:spPr>
              <a:xfrm>
                <a:off x="10191" y="695"/>
                <a:ext cx="870" cy="8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3" name="图片 42" descr="安应答题游戏小程序（定稿）-29"/>
              <p:cNvPicPr>
                <a:picLocks noChangeAspect="1"/>
              </p:cNvPicPr>
              <p:nvPr/>
            </p:nvPicPr>
            <p:blipFill>
              <a:blip r:embed="rId3"/>
              <a:stretch>
                <a:fillRect/>
              </a:stretch>
            </p:blipFill>
            <p:spPr>
              <a:xfrm>
                <a:off x="10323" y="848"/>
                <a:ext cx="607" cy="564"/>
              </a:xfrm>
              <a:prstGeom prst="rect">
                <a:avLst/>
              </a:prstGeom>
            </p:spPr>
          </p:pic>
        </p:grpSp>
        <p:pic>
          <p:nvPicPr>
            <p:cNvPr id="41" name="图片 40"/>
            <p:cNvPicPr>
              <a:picLocks noChangeAspect="1"/>
            </p:cNvPicPr>
            <p:nvPr/>
          </p:nvPicPr>
          <p:blipFill>
            <a:blip r:embed="rId4"/>
            <a:stretch>
              <a:fillRect/>
            </a:stretch>
          </p:blipFill>
          <p:spPr>
            <a:xfrm>
              <a:off x="9987280" y="1111047"/>
              <a:ext cx="1278467" cy="1278467"/>
            </a:xfrm>
            <a:prstGeom prst="rect">
              <a:avLst/>
            </a:prstGeom>
          </p:spPr>
        </p:pic>
      </p:grpSp>
    </p:spTree>
    <p:extLst>
      <p:ext uri="{BB962C8B-B14F-4D97-AF65-F5344CB8AC3E}">
        <p14:creationId xmlns:p14="http://schemas.microsoft.com/office/powerpoint/2010/main" val="33403550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82809" y="908720"/>
            <a:ext cx="3426381" cy="3115070"/>
            <a:chOff x="1296988" y="2473877"/>
            <a:chExt cx="2870200" cy="2623586"/>
          </a:xfrm>
        </p:grpSpPr>
        <p:cxnSp>
          <p:nvCxnSpPr>
            <p:cNvPr id="13" name="直接连接符​​ 11">
              <a:extLst>
                <a:ext uri="{FF2B5EF4-FFF2-40B4-BE49-F238E27FC236}">
                  <a16:creationId xmlns:a16="http://schemas.microsoft.com/office/drawing/2014/main" id="{F968B7E3-41E3-41D6-B00C-7133F1C17D5E}"/>
                </a:ext>
              </a:extLst>
            </p:cNvPr>
            <p:cNvCxnSpPr>
              <a:cxnSpLocks/>
              <a:stCxn id="8" idx="4"/>
              <a:endCxn id="12" idx="1"/>
            </p:cNvCxnSpPr>
            <p:nvPr/>
          </p:nvCxnSpPr>
          <p:spPr bwMode="auto">
            <a:xfrm>
              <a:off x="2745915" y="2723435"/>
              <a:ext cx="789283" cy="698495"/>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11"/>
            <p:cNvCxnSpPr>
              <a:cxnSpLocks/>
              <a:stCxn id="11" idx="7"/>
            </p:cNvCxnSpPr>
            <p:nvPr/>
          </p:nvCxnSpPr>
          <p:spPr bwMode="auto">
            <a:xfrm flipV="1">
              <a:off x="1921282" y="2573077"/>
              <a:ext cx="945231" cy="829478"/>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椭圆​​ 4"/>
            <p:cNvSpPr/>
            <p:nvPr/>
          </p:nvSpPr>
          <p:spPr bwMode="auto">
            <a:xfrm>
              <a:off x="2578784" y="2473877"/>
              <a:ext cx="334262" cy="325438"/>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8" name="椭圆​​ 6"/>
            <p:cNvSpPr/>
            <p:nvPr/>
          </p:nvSpPr>
          <p:spPr bwMode="auto">
            <a:xfrm>
              <a:off x="2652253" y="2534524"/>
              <a:ext cx="187325" cy="188912"/>
            </a:xfrm>
            <a:prstGeom prst="ellipse">
              <a:avLst/>
            </a:prstGeom>
            <a:solidFill>
              <a:schemeClr val="accent1">
                <a:lumMod val="75000"/>
              </a:schemeClr>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9" name="任意多边形 8"/>
            <p:cNvSpPr/>
            <p:nvPr/>
          </p:nvSpPr>
          <p:spPr bwMode="auto">
            <a:xfrm>
              <a:off x="1296988" y="3455988"/>
              <a:ext cx="2870200" cy="1641475"/>
            </a:xfrm>
            <a:custGeom>
              <a:avLst/>
              <a:gdLst>
                <a:gd name="connsiteX0" fmla="*/ 2696097 w 2870929"/>
                <a:gd name="connsiteY0" fmla="*/ 0 h 1640509"/>
                <a:gd name="connsiteX1" fmla="*/ 2866543 w 2870929"/>
                <a:gd name="connsiteY1" fmla="*/ 169292 h 1640509"/>
                <a:gd name="connsiteX2" fmla="*/ 2870929 w 2870929"/>
                <a:gd name="connsiteY2" fmla="*/ 1461495 h 1640509"/>
                <a:gd name="connsiteX3" fmla="*/ 2701636 w 2870929"/>
                <a:gd name="connsiteY3" fmla="*/ 1631941 h 1640509"/>
                <a:gd name="connsiteX4" fmla="*/ 177541 w 2870929"/>
                <a:gd name="connsiteY4" fmla="*/ 1640509 h 1640509"/>
                <a:gd name="connsiteX5" fmla="*/ 7095 w 2870929"/>
                <a:gd name="connsiteY5" fmla="*/ 1471216 h 1640509"/>
                <a:gd name="connsiteX6" fmla="*/ 4834 w 2870929"/>
                <a:gd name="connsiteY6" fmla="*/ 805013 h 1640509"/>
                <a:gd name="connsiteX7" fmla="*/ 0 w 2870929"/>
                <a:gd name="connsiteY7" fmla="*/ 805013 h 1640509"/>
                <a:gd name="connsiteX8" fmla="*/ 0 w 2870929"/>
                <a:gd name="connsiteY8" fmla="*/ 144881 h 1640509"/>
                <a:gd name="connsiteX9" fmla="*/ 132030 w 2870929"/>
                <a:gd name="connsiteY9" fmla="*/ 12851 h 1640509"/>
                <a:gd name="connsiteX10" fmla="*/ 151150 w 2870929"/>
                <a:gd name="connsiteY10" fmla="*/ 12851 h 1640509"/>
                <a:gd name="connsiteX11" fmla="*/ 172001 w 2870929"/>
                <a:gd name="connsiteY11" fmla="*/ 8568 h 164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0929" h="1640509">
                  <a:moveTo>
                    <a:pt x="2696097" y="0"/>
                  </a:moveTo>
                  <a:cubicBezTo>
                    <a:pt x="2789914" y="-318"/>
                    <a:pt x="2866224" y="75476"/>
                    <a:pt x="2866543" y="169292"/>
                  </a:cubicBezTo>
                  <a:lnTo>
                    <a:pt x="2870929" y="1461495"/>
                  </a:lnTo>
                  <a:cubicBezTo>
                    <a:pt x="2871247" y="1555311"/>
                    <a:pt x="2795453" y="1631622"/>
                    <a:pt x="2701636" y="1631941"/>
                  </a:cubicBezTo>
                  <a:lnTo>
                    <a:pt x="177541" y="1640509"/>
                  </a:lnTo>
                  <a:cubicBezTo>
                    <a:pt x="83724" y="1640827"/>
                    <a:pt x="7414" y="1565032"/>
                    <a:pt x="7095" y="1471216"/>
                  </a:cubicBezTo>
                  <a:lnTo>
                    <a:pt x="4834" y="805013"/>
                  </a:lnTo>
                  <a:lnTo>
                    <a:pt x="0" y="805013"/>
                  </a:lnTo>
                  <a:lnTo>
                    <a:pt x="0" y="144881"/>
                  </a:lnTo>
                  <a:cubicBezTo>
                    <a:pt x="0" y="71963"/>
                    <a:pt x="59112" y="12851"/>
                    <a:pt x="132030" y="12851"/>
                  </a:cubicBezTo>
                  <a:lnTo>
                    <a:pt x="151150" y="12851"/>
                  </a:lnTo>
                  <a:lnTo>
                    <a:pt x="172001" y="85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0" name="圆角矩形​​ 3"/>
            <p:cNvSpPr/>
            <p:nvPr/>
          </p:nvSpPr>
          <p:spPr bwMode="auto">
            <a:xfrm>
              <a:off x="1427163" y="3619500"/>
              <a:ext cx="2620962" cy="1346200"/>
            </a:xfrm>
            <a:prstGeom prst="roundRect">
              <a:avLst>
                <a:gd name="adj" fmla="val 7418"/>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lnSpc>
                  <a:spcPct val="130000"/>
                </a:lnSpc>
              </a:pPr>
              <a:r>
                <a:rPr lang="zh-CN" altLang="en-US" sz="2000" b="1" dirty="0">
                  <a:solidFill>
                    <a:schemeClr val="accent1"/>
                  </a:solidFill>
                  <a:cs typeface="+mn-ea"/>
                  <a:sym typeface="+mn-lt"/>
                </a:rPr>
                <a:t>新 安 全 生 产 法 的 十 大 亮 点</a:t>
              </a:r>
            </a:p>
          </p:txBody>
        </p:sp>
        <p:sp>
          <p:nvSpPr>
            <p:cNvPr id="11" name="椭圆​​ 8"/>
            <p:cNvSpPr/>
            <p:nvPr/>
          </p:nvSpPr>
          <p:spPr bwMode="auto">
            <a:xfrm rot="21283523">
              <a:off x="1823682" y="3388830"/>
              <a:ext cx="119062" cy="119062"/>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2" name="椭圆​​ 9"/>
            <p:cNvSpPr/>
            <p:nvPr/>
          </p:nvSpPr>
          <p:spPr bwMode="auto">
            <a:xfrm rot="21283523">
              <a:off x="3521432" y="3400425"/>
              <a:ext cx="119063" cy="119063"/>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grpSp>
    </p:spTree>
    <p:extLst>
      <p:ext uri="{BB962C8B-B14F-4D97-AF65-F5344CB8AC3E}">
        <p14:creationId xmlns:p14="http://schemas.microsoft.com/office/powerpoint/2010/main" val="3220410633"/>
      </p:ext>
    </p:extLst>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85DE0AE-EEF9-4761-80F0-F4687E9B8C8E}"/>
              </a:ext>
            </a:extLst>
          </p:cNvPr>
          <p:cNvGrpSpPr/>
          <p:nvPr/>
        </p:nvGrpSpPr>
        <p:grpSpPr>
          <a:xfrm>
            <a:off x="839415" y="1844824"/>
            <a:ext cx="10585174" cy="5214070"/>
            <a:chOff x="839415" y="1653371"/>
            <a:chExt cx="10585174" cy="5214070"/>
          </a:xfrm>
        </p:grpSpPr>
        <p:grpSp>
          <p:nvGrpSpPr>
            <p:cNvPr id="3" name="组合 2"/>
            <p:cNvGrpSpPr/>
            <p:nvPr/>
          </p:nvGrpSpPr>
          <p:grpSpPr>
            <a:xfrm>
              <a:off x="839415" y="1653371"/>
              <a:ext cx="10585174" cy="5214070"/>
              <a:chOff x="732936" y="2557463"/>
              <a:chExt cx="2540815" cy="2603500"/>
            </a:xfrm>
            <a:noFill/>
          </p:grpSpPr>
          <p:sp>
            <p:nvSpPr>
              <p:cNvPr id="10" name="AutoShape 15"/>
              <p:cNvSpPr>
                <a:spLocks noChangeArrowheads="1"/>
              </p:cNvSpPr>
              <p:nvPr/>
            </p:nvSpPr>
            <p:spPr bwMode="auto">
              <a:xfrm>
                <a:off x="732936" y="2800351"/>
                <a:ext cx="2540815" cy="2187575"/>
              </a:xfrm>
              <a:prstGeom prst="roundRect">
                <a:avLst>
                  <a:gd name="adj" fmla="val 8046"/>
                </a:avLst>
              </a:prstGeom>
              <a:grpFill/>
              <a:ln w="9525">
                <a:noFill/>
                <a:round/>
              </a:ln>
              <a:effectLst>
                <a:outerShdw dist="35921" dir="2700000" algn="ctr" rotWithShape="0">
                  <a:schemeClr val="bg1">
                    <a:lumMod val="85000"/>
                  </a:schemeClr>
                </a:outerShdw>
              </a:effectLst>
            </p:spPr>
            <p:txBody>
              <a:bodyPr lIns="90000" tIns="288000" rIns="90000" bIns="46800" anchor="t"/>
              <a:lstStyle/>
              <a:p>
                <a:pPr>
                  <a:lnSpc>
                    <a:spcPct val="130000"/>
                  </a:lnSpc>
                  <a:defRPr/>
                </a:pPr>
                <a:endParaRPr lang="en-US" altLang="zh-CN" sz="2400" b="1"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新法提出安全生产工作应当以人为本，充分体现了习近平总书记等中央领导同志近一年来关于安全生产工作一系列重要指示精神，对于坚守发展决不能以牺牲人的生命为代价这条红线，牢固树立以人为本、生命至上的理念</a:t>
                </a:r>
                <a:r>
                  <a:rPr lang="zh-CN" altLang="en-US" sz="2000" b="1" dirty="0">
                    <a:solidFill>
                      <a:schemeClr val="bg2">
                        <a:lumMod val="10000"/>
                      </a:schemeClr>
                    </a:solidFill>
                    <a:cs typeface="+mn-ea"/>
                    <a:sym typeface="+mn-lt"/>
                  </a:rPr>
                  <a:t>。</a:t>
                </a:r>
              </a:p>
            </p:txBody>
          </p:sp>
          <p:sp>
            <p:nvSpPr>
              <p:cNvPr id="13" name="AutoShape 17"/>
              <p:cNvSpPr>
                <a:spLocks noChangeArrowheads="1"/>
              </p:cNvSpPr>
              <p:nvPr/>
            </p:nvSpPr>
            <p:spPr bwMode="auto">
              <a:xfrm>
                <a:off x="1176338" y="2586038"/>
                <a:ext cx="1658937" cy="428625"/>
              </a:xfrm>
              <a:prstGeom prst="roundRect">
                <a:avLst>
                  <a:gd name="adj" fmla="val 48569"/>
                </a:avLst>
              </a:prstGeom>
              <a:grpFill/>
              <a:ln w="9525">
                <a:noFill/>
                <a:round/>
              </a:ln>
            </p:spPr>
            <p:txBody>
              <a:bodyPr wrap="none" anchor="ctr"/>
              <a:lstStyle/>
              <a:p>
                <a:pPr>
                  <a:lnSpc>
                    <a:spcPct val="130000"/>
                  </a:lnSpc>
                  <a:defRPr/>
                </a:pPr>
                <a:endParaRPr lang="zh-CN" altLang="en-US">
                  <a:cs typeface="+mn-ea"/>
                  <a:sym typeface="+mn-lt"/>
                </a:endParaRPr>
              </a:p>
            </p:txBody>
          </p:sp>
          <p:sp>
            <p:nvSpPr>
              <p:cNvPr id="14" name="AutoShape 18"/>
              <p:cNvSpPr>
                <a:spLocks noChangeArrowheads="1"/>
              </p:cNvSpPr>
              <p:nvPr/>
            </p:nvSpPr>
            <p:spPr bwMode="auto">
              <a:xfrm>
                <a:off x="1219200" y="2598738"/>
                <a:ext cx="1574800"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400" b="1" dirty="0">
                    <a:solidFill>
                      <a:schemeClr val="bg1"/>
                    </a:solidFill>
                    <a:cs typeface="+mn-ea"/>
                    <a:sym typeface="+mn-lt"/>
                  </a:rPr>
                  <a:t>坚持以人为本，推进安全发展</a:t>
                </a:r>
              </a:p>
            </p:txBody>
          </p:sp>
          <p:sp>
            <p:nvSpPr>
              <p:cNvPr id="3083" name="AutoShape 19"/>
              <p:cNvSpPr>
                <a:spLocks noChangeArrowheads="1"/>
              </p:cNvSpPr>
              <p:nvPr/>
            </p:nvSpPr>
            <p:spPr bwMode="auto">
              <a:xfrm>
                <a:off x="1147763" y="2557463"/>
                <a:ext cx="1801812" cy="2603500"/>
              </a:xfrm>
              <a:prstGeom prst="can">
                <a:avLst>
                  <a:gd name="adj" fmla="val 28558"/>
                </a:avLst>
              </a:prstGeom>
              <a:grpFill/>
              <a:ln>
                <a:noFill/>
              </a:ln>
              <a:extLs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cs typeface="+mn-ea"/>
                  <a:sym typeface="+mn-lt"/>
                </a:endParaRPr>
              </a:p>
            </p:txBody>
          </p:sp>
        </p:grpSp>
        <p:sp>
          <p:nvSpPr>
            <p:cNvPr id="23" name="椭圆 22"/>
            <p:cNvSpPr/>
            <p:nvPr/>
          </p:nvSpPr>
          <p:spPr>
            <a:xfrm>
              <a:off x="2943662" y="1772816"/>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sp>
        <p:nvSpPr>
          <p:cNvPr id="5" name="文本占位符 4">
            <a:extLst>
              <a:ext uri="{FF2B5EF4-FFF2-40B4-BE49-F238E27FC236}">
                <a16:creationId xmlns:a16="http://schemas.microsoft.com/office/drawing/2014/main" id="{4D45BF2A-F46D-4EAE-8487-6D4A9AA6BEF5}"/>
              </a:ext>
            </a:extLst>
          </p:cNvPr>
          <p:cNvSpPr>
            <a:spLocks noGrp="1"/>
          </p:cNvSpPr>
          <p:nvPr>
            <p:ph type="body" sz="quarter" idx="10"/>
          </p:nvPr>
        </p:nvSpPr>
        <p:spPr>
          <a:xfrm>
            <a:off x="3035648" y="692696"/>
            <a:ext cx="6120705" cy="792163"/>
          </a:xfrm>
        </p:spPr>
        <p:txBody>
          <a:bodyPr/>
          <a:lstStyle/>
          <a:p>
            <a:r>
              <a:rPr lang="zh-CN" altLang="en-US" dirty="0">
                <a:cs typeface="+mn-ea"/>
                <a:sym typeface="+mn-lt"/>
              </a:rPr>
              <a:t>新 安 全 生 产 法 的 十 大 亮 点</a:t>
            </a:r>
          </a:p>
          <a:p>
            <a:endParaRPr lang="zh-CN" altLang="en-US" dirty="0"/>
          </a:p>
        </p:txBody>
      </p:sp>
      <p:pic>
        <p:nvPicPr>
          <p:cNvPr id="11" name="图片 10">
            <a:extLst>
              <a:ext uri="{FF2B5EF4-FFF2-40B4-BE49-F238E27FC236}">
                <a16:creationId xmlns:a16="http://schemas.microsoft.com/office/drawing/2014/main" id="{06111C3D-D323-430B-8A99-B3D94AE42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11423" y="1700808"/>
            <a:ext cx="10441162" cy="5214070"/>
            <a:chOff x="767326" y="2557463"/>
            <a:chExt cx="2506247" cy="2603500"/>
          </a:xfrm>
        </p:grpSpPr>
        <p:sp>
          <p:nvSpPr>
            <p:cNvPr id="8" name="AutoShape 15"/>
            <p:cNvSpPr>
              <a:spLocks noChangeArrowheads="1"/>
            </p:cNvSpPr>
            <p:nvPr/>
          </p:nvSpPr>
          <p:spPr bwMode="auto">
            <a:xfrm>
              <a:off x="767326" y="2832830"/>
              <a:ext cx="2506247" cy="21875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t"/>
            <a:lstStyle/>
            <a:p>
              <a:pPr algn="just">
                <a:lnSpc>
                  <a:spcPct val="130000"/>
                </a:lnSpc>
                <a:spcAft>
                  <a:spcPct val="0"/>
                </a:spcAft>
                <a:defRPr/>
              </a:pPr>
              <a:endParaRPr lang="en-US" altLang="zh-CN" sz="800" b="1" dirty="0">
                <a:solidFill>
                  <a:schemeClr val="bg2">
                    <a:lumMod val="10000"/>
                  </a:schemeClr>
                </a:solidFill>
                <a:cs typeface="+mn-ea"/>
                <a:sym typeface="+mn-lt"/>
              </a:endParaRPr>
            </a:p>
            <a:p>
              <a:pPr>
                <a:lnSpc>
                  <a:spcPct val="130000"/>
                </a:lnSpc>
                <a:spcAft>
                  <a:spcPct val="0"/>
                </a:spcAft>
                <a:defRPr/>
              </a:pPr>
              <a:r>
                <a:rPr lang="zh-CN" altLang="en-US" sz="2000" dirty="0">
                  <a:solidFill>
                    <a:schemeClr val="bg2">
                      <a:lumMod val="10000"/>
                    </a:schemeClr>
                  </a:solidFill>
                  <a:cs typeface="+mn-ea"/>
                  <a:sym typeface="+mn-lt"/>
                </a:rPr>
                <a:t>新法确立了“安全第一、预防为主、综合治理”的安全生产工作“十二字方针”，明确了安全生产的重要地位、主体任务和实现安全生产的根本途径。</a:t>
              </a:r>
              <a:endParaRPr lang="en-US" altLang="zh-CN" sz="2000" dirty="0">
                <a:solidFill>
                  <a:schemeClr val="bg2">
                    <a:lumMod val="10000"/>
                  </a:schemeClr>
                </a:solidFill>
                <a:cs typeface="+mn-ea"/>
                <a:sym typeface="+mn-lt"/>
              </a:endParaRPr>
            </a:p>
            <a:p>
              <a:pPr>
                <a:lnSpc>
                  <a:spcPct val="130000"/>
                </a:lnSpc>
                <a:spcAft>
                  <a:spcPct val="0"/>
                </a:spcAft>
                <a:defRPr/>
              </a:pPr>
              <a:r>
                <a:rPr lang="zh-CN" altLang="en-US" sz="2000" dirty="0">
                  <a:solidFill>
                    <a:schemeClr val="bg2">
                      <a:lumMod val="10000"/>
                    </a:schemeClr>
                  </a:solidFill>
                  <a:cs typeface="+mn-ea"/>
                  <a:sym typeface="+mn-lt"/>
                </a:rPr>
                <a:t>新法明确要求建立生产经营单位负责、职工参与、政府监管、行业自律、社会监管的机制，进一步明确各方安全生产职责。</a:t>
              </a:r>
            </a:p>
          </p:txBody>
        </p:sp>
        <p:sp>
          <p:nvSpPr>
            <p:cNvPr id="10" name="AutoShape 18"/>
            <p:cNvSpPr>
              <a:spLocks noChangeArrowheads="1"/>
            </p:cNvSpPr>
            <p:nvPr/>
          </p:nvSpPr>
          <p:spPr bwMode="auto">
            <a:xfrm>
              <a:off x="1219200" y="2598738"/>
              <a:ext cx="1574800"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400" b="1" dirty="0">
                  <a:solidFill>
                    <a:schemeClr val="bg1"/>
                  </a:solidFill>
                  <a:cs typeface="+mn-ea"/>
                  <a:sym typeface="+mn-lt"/>
                </a:rPr>
                <a:t>建立完善安全生产方针和工作机制</a:t>
              </a:r>
              <a:endParaRPr lang="en-US" altLang="zh-CN" sz="2400" kern="0" dirty="0">
                <a:solidFill>
                  <a:schemeClr val="bg1"/>
                </a:solidFill>
                <a:cs typeface="+mn-ea"/>
                <a:sym typeface="+mn-lt"/>
              </a:endParaRPr>
            </a:p>
          </p:txBody>
        </p:sp>
        <p:sp>
          <p:nvSpPr>
            <p:cNvPr id="11"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solidFill>
                  <a:srgbClr val="FF0000"/>
                </a:solidFill>
                <a:cs typeface="+mn-ea"/>
                <a:sym typeface="+mn-lt"/>
              </a:endParaRPr>
            </a:p>
          </p:txBody>
        </p:sp>
      </p:grpSp>
      <p:sp>
        <p:nvSpPr>
          <p:cNvPr id="12" name="椭圆 11"/>
          <p:cNvSpPr/>
          <p:nvPr/>
        </p:nvSpPr>
        <p:spPr>
          <a:xfrm>
            <a:off x="2837343" y="1836341"/>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02</a:t>
            </a:r>
            <a:endParaRPr lang="zh-CN" altLang="en-US" sz="2400" b="1" dirty="0">
              <a:solidFill>
                <a:schemeClr val="bg1"/>
              </a:solidFill>
              <a:cs typeface="+mn-ea"/>
              <a:sym typeface="+mn-lt"/>
            </a:endParaRPr>
          </a:p>
        </p:txBody>
      </p:sp>
      <p:sp>
        <p:nvSpPr>
          <p:cNvPr id="3" name="文本占位符 2">
            <a:extLst>
              <a:ext uri="{FF2B5EF4-FFF2-40B4-BE49-F238E27FC236}">
                <a16:creationId xmlns:a16="http://schemas.microsoft.com/office/drawing/2014/main" id="{D6494283-8406-4E46-A7D2-883AF022D862}"/>
              </a:ext>
            </a:extLst>
          </p:cNvPr>
          <p:cNvSpPr>
            <a:spLocks noGrp="1"/>
          </p:cNvSpPr>
          <p:nvPr>
            <p:ph type="body" sz="quarter" idx="10"/>
          </p:nvPr>
        </p:nvSpPr>
        <p:spPr>
          <a:xfrm>
            <a:off x="3035648" y="692696"/>
            <a:ext cx="6120705" cy="792163"/>
          </a:xfrm>
        </p:spPr>
        <p:txBody>
          <a:bodyPr/>
          <a:lstStyle/>
          <a:p>
            <a:r>
              <a:rPr lang="zh-CN" altLang="en-US" dirty="0">
                <a:cs typeface="+mn-ea"/>
                <a:sym typeface="+mn-lt"/>
              </a:rPr>
              <a:t>新 安 全 生 产 法 的 十 大 亮 点</a:t>
            </a:r>
          </a:p>
          <a:p>
            <a:endParaRPr lang="zh-CN" altLang="en-US" b="0" dirty="0"/>
          </a:p>
        </p:txBody>
      </p:sp>
      <p:pic>
        <p:nvPicPr>
          <p:cNvPr id="13" name="图片 12">
            <a:extLst>
              <a:ext uri="{FF2B5EF4-FFF2-40B4-BE49-F238E27FC236}">
                <a16:creationId xmlns:a16="http://schemas.microsoft.com/office/drawing/2014/main" id="{368FAB02-CE87-4760-9AB0-D8C1D54559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EA22E67-D6A2-4B49-A8F1-E27265E198FE}"/>
              </a:ext>
            </a:extLst>
          </p:cNvPr>
          <p:cNvGrpSpPr/>
          <p:nvPr/>
        </p:nvGrpSpPr>
        <p:grpSpPr>
          <a:xfrm>
            <a:off x="839418" y="1916832"/>
            <a:ext cx="10513166" cy="5214070"/>
            <a:chOff x="845619" y="1311274"/>
            <a:chExt cx="10513166" cy="5214070"/>
          </a:xfrm>
        </p:grpSpPr>
        <p:grpSp>
          <p:nvGrpSpPr>
            <p:cNvPr id="8" name="组合 7"/>
            <p:cNvGrpSpPr/>
            <p:nvPr/>
          </p:nvGrpSpPr>
          <p:grpSpPr>
            <a:xfrm>
              <a:off x="845619" y="1311274"/>
              <a:ext cx="10513166" cy="5214070"/>
              <a:chOff x="782138" y="2557463"/>
              <a:chExt cx="2454707" cy="2603500"/>
            </a:xfrm>
          </p:grpSpPr>
          <p:sp>
            <p:nvSpPr>
              <p:cNvPr id="9" name="AutoShape 15"/>
              <p:cNvSpPr>
                <a:spLocks noChangeArrowheads="1"/>
              </p:cNvSpPr>
              <p:nvPr/>
            </p:nvSpPr>
            <p:spPr bwMode="auto">
              <a:xfrm>
                <a:off x="782138" y="2921841"/>
                <a:ext cx="2454707" cy="21875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t"/>
              <a:lstStyle/>
              <a:p>
                <a:pPr>
                  <a:lnSpc>
                    <a:spcPct val="130000"/>
                  </a:lnSpc>
                  <a:defRPr/>
                </a:pPr>
                <a:r>
                  <a:rPr lang="zh-CN" altLang="en-US" dirty="0">
                    <a:solidFill>
                      <a:schemeClr val="bg2">
                        <a:lumMod val="10000"/>
                      </a:schemeClr>
                    </a:solidFill>
                    <a:cs typeface="+mn-ea"/>
                    <a:sym typeface="+mn-lt"/>
                  </a:rPr>
                  <a:t>按照“三个必须”（管业务必须管安全、管行业必须管安全、管生产经营必须管安全）的要求，新法规定国务院和县级以上地方政府应当：</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一是建立健全安全生产工作协调机制，及时协调、解决安全生产监督管理中存在的重大问题。</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二是实施综合监督管理。</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三是依法开展安全生产行政执法工作。</a:t>
                </a:r>
              </a:p>
            </p:txBody>
          </p:sp>
          <p:sp>
            <p:nvSpPr>
              <p:cNvPr id="11" name="AutoShape 18"/>
              <p:cNvSpPr>
                <a:spLocks noChangeArrowheads="1"/>
              </p:cNvSpPr>
              <p:nvPr/>
            </p:nvSpPr>
            <p:spPr bwMode="auto">
              <a:xfrm>
                <a:off x="1176338" y="2598738"/>
                <a:ext cx="1655546"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000" b="1" dirty="0">
                    <a:solidFill>
                      <a:srgbClr val="FF0000"/>
                    </a:solidFill>
                    <a:cs typeface="+mn-ea"/>
                    <a:sym typeface="+mn-lt"/>
                  </a:rPr>
                  <a:t>     </a:t>
                </a:r>
                <a:r>
                  <a:rPr lang="zh-CN" altLang="en-US" sz="2000" b="1" dirty="0">
                    <a:solidFill>
                      <a:schemeClr val="bg1"/>
                    </a:solidFill>
                    <a:cs typeface="+mn-ea"/>
                    <a:sym typeface="+mn-lt"/>
                  </a:rPr>
                  <a:t>落实“三个必须”，明确安全监管部门执法地位</a:t>
                </a:r>
                <a:endParaRPr lang="en-US" altLang="zh-CN" sz="2000" kern="0" dirty="0">
                  <a:solidFill>
                    <a:schemeClr val="bg1"/>
                  </a:solidFill>
                  <a:cs typeface="+mn-ea"/>
                  <a:sym typeface="+mn-lt"/>
                </a:endParaRPr>
              </a:p>
            </p:txBody>
          </p:sp>
          <p:sp>
            <p:nvSpPr>
              <p:cNvPr id="12"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cs typeface="+mn-ea"/>
                  <a:sym typeface="+mn-lt"/>
                </a:endParaRPr>
              </a:p>
            </p:txBody>
          </p:sp>
        </p:grpSp>
        <p:sp>
          <p:nvSpPr>
            <p:cNvPr id="13" name="椭圆 12"/>
            <p:cNvSpPr/>
            <p:nvPr/>
          </p:nvSpPr>
          <p:spPr>
            <a:xfrm>
              <a:off x="2626443" y="1462195"/>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03</a:t>
              </a:r>
              <a:endParaRPr lang="zh-CN" altLang="en-US" sz="2400" b="1" dirty="0">
                <a:solidFill>
                  <a:schemeClr val="bg1"/>
                </a:solidFill>
                <a:cs typeface="+mn-ea"/>
                <a:sym typeface="+mn-lt"/>
              </a:endParaRPr>
            </a:p>
          </p:txBody>
        </p:sp>
      </p:grpSp>
      <p:sp>
        <p:nvSpPr>
          <p:cNvPr id="3" name="文本占位符 2">
            <a:extLst>
              <a:ext uri="{FF2B5EF4-FFF2-40B4-BE49-F238E27FC236}">
                <a16:creationId xmlns:a16="http://schemas.microsoft.com/office/drawing/2014/main" id="{D2664CC1-15B0-4F5D-9453-7786D1D03251}"/>
              </a:ext>
            </a:extLst>
          </p:cNvPr>
          <p:cNvSpPr>
            <a:spLocks noGrp="1"/>
          </p:cNvSpPr>
          <p:nvPr>
            <p:ph type="body" sz="quarter" idx="10"/>
          </p:nvPr>
        </p:nvSpPr>
        <p:spPr/>
        <p:txBody>
          <a:bodyPr/>
          <a:lstStyle/>
          <a:p>
            <a:r>
              <a:rPr lang="zh-CN" altLang="en-US" dirty="0">
                <a:cs typeface="+mn-ea"/>
                <a:sym typeface="+mn-lt"/>
              </a:rPr>
              <a:t>新 安 全 生 产 法 的 十 大 亮 点</a:t>
            </a:r>
          </a:p>
          <a:p>
            <a:endParaRPr lang="zh-CN" altLang="en-US" dirty="0"/>
          </a:p>
        </p:txBody>
      </p:sp>
      <p:pic>
        <p:nvPicPr>
          <p:cNvPr id="14" name="图片 13">
            <a:extLst>
              <a:ext uri="{FF2B5EF4-FFF2-40B4-BE49-F238E27FC236}">
                <a16:creationId xmlns:a16="http://schemas.microsoft.com/office/drawing/2014/main" id="{A7F8F37A-C201-4E89-978B-8A1E446C1B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8720223-584C-4A4D-AFBE-3F284921406B}"/>
              </a:ext>
            </a:extLst>
          </p:cNvPr>
          <p:cNvGrpSpPr/>
          <p:nvPr/>
        </p:nvGrpSpPr>
        <p:grpSpPr>
          <a:xfrm>
            <a:off x="2243572" y="1643930"/>
            <a:ext cx="7704856" cy="5214070"/>
            <a:chOff x="2243572" y="1485558"/>
            <a:chExt cx="7704856" cy="5214070"/>
          </a:xfrm>
        </p:grpSpPr>
        <p:grpSp>
          <p:nvGrpSpPr>
            <p:cNvPr id="7" name="组合 6"/>
            <p:cNvGrpSpPr/>
            <p:nvPr/>
          </p:nvGrpSpPr>
          <p:grpSpPr>
            <a:xfrm>
              <a:off x="2243572" y="1485558"/>
              <a:ext cx="7704856" cy="5214070"/>
              <a:chOff x="1100138" y="2557463"/>
              <a:chExt cx="1849437" cy="2603500"/>
            </a:xfrm>
          </p:grpSpPr>
          <p:sp>
            <p:nvSpPr>
              <p:cNvPr id="8" name="AutoShape 15"/>
              <p:cNvSpPr>
                <a:spLocks noChangeArrowheads="1"/>
              </p:cNvSpPr>
              <p:nvPr/>
            </p:nvSpPr>
            <p:spPr bwMode="auto">
              <a:xfrm>
                <a:off x="1100138" y="2893630"/>
                <a:ext cx="1819275" cy="21875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ctr"/>
              <a:lstStyle/>
              <a:p>
                <a:pPr>
                  <a:lnSpc>
                    <a:spcPct val="130000"/>
                  </a:lnSpc>
                  <a:defRPr/>
                </a:pPr>
                <a:endParaRPr lang="zh-CN" altLang="en-US" dirty="0">
                  <a:solidFill>
                    <a:schemeClr val="bg2">
                      <a:lumMod val="10000"/>
                    </a:schemeClr>
                  </a:solidFill>
                  <a:cs typeface="+mn-ea"/>
                  <a:sym typeface="+mn-lt"/>
                </a:endParaRPr>
              </a:p>
            </p:txBody>
          </p:sp>
          <p:sp>
            <p:nvSpPr>
              <p:cNvPr id="10" name="AutoShape 18"/>
              <p:cNvSpPr>
                <a:spLocks noChangeArrowheads="1"/>
              </p:cNvSpPr>
              <p:nvPr/>
            </p:nvSpPr>
            <p:spPr bwMode="auto">
              <a:xfrm>
                <a:off x="1222375" y="2628343"/>
                <a:ext cx="1574800" cy="512780"/>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400" b="1" dirty="0">
                    <a:solidFill>
                      <a:schemeClr val="bg1"/>
                    </a:solidFill>
                    <a:cs typeface="+mn-ea"/>
                    <a:sym typeface="+mn-lt"/>
                  </a:rPr>
                  <a:t>明确乡镇人民政府以及街道办事处、</a:t>
                </a:r>
                <a:endParaRPr lang="en-US" altLang="zh-CN" sz="2400" b="1" dirty="0">
                  <a:solidFill>
                    <a:schemeClr val="bg1"/>
                  </a:solidFill>
                  <a:cs typeface="+mn-ea"/>
                  <a:sym typeface="+mn-lt"/>
                </a:endParaRPr>
              </a:p>
              <a:p>
                <a:pPr algn="ctr">
                  <a:lnSpc>
                    <a:spcPct val="130000"/>
                  </a:lnSpc>
                  <a:defRPr/>
                </a:pPr>
                <a:r>
                  <a:rPr lang="zh-CN" altLang="en-US" sz="2400" b="1" dirty="0">
                    <a:solidFill>
                      <a:schemeClr val="bg1"/>
                    </a:solidFill>
                    <a:cs typeface="+mn-ea"/>
                    <a:sym typeface="+mn-lt"/>
                  </a:rPr>
                  <a:t>开发区管理机构安全生产职责</a:t>
                </a:r>
              </a:p>
            </p:txBody>
          </p:sp>
          <p:sp>
            <p:nvSpPr>
              <p:cNvPr id="11"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cs typeface="+mn-ea"/>
                  <a:sym typeface="+mn-lt"/>
                </a:endParaRPr>
              </a:p>
            </p:txBody>
          </p:sp>
        </p:grpSp>
        <p:sp>
          <p:nvSpPr>
            <p:cNvPr id="12" name="椭圆 11"/>
            <p:cNvSpPr/>
            <p:nvPr/>
          </p:nvSpPr>
          <p:spPr>
            <a:xfrm>
              <a:off x="2878479" y="1766680"/>
              <a:ext cx="718579" cy="742669"/>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04</a:t>
              </a:r>
              <a:endParaRPr lang="zh-CN" altLang="en-US" sz="2400" b="1" dirty="0">
                <a:solidFill>
                  <a:schemeClr val="bg1"/>
                </a:solidFill>
                <a:cs typeface="+mn-ea"/>
                <a:sym typeface="+mn-lt"/>
              </a:endParaRPr>
            </a:p>
          </p:txBody>
        </p:sp>
      </p:grpSp>
      <p:sp>
        <p:nvSpPr>
          <p:cNvPr id="4" name="文本占位符 3">
            <a:extLst>
              <a:ext uri="{FF2B5EF4-FFF2-40B4-BE49-F238E27FC236}">
                <a16:creationId xmlns:a16="http://schemas.microsoft.com/office/drawing/2014/main" id="{5232CA9F-1453-4BFA-AB47-DCE407F955D7}"/>
              </a:ext>
            </a:extLst>
          </p:cNvPr>
          <p:cNvSpPr>
            <a:spLocks noGrp="1"/>
          </p:cNvSpPr>
          <p:nvPr>
            <p:ph type="body" sz="quarter" idx="10"/>
          </p:nvPr>
        </p:nvSpPr>
        <p:spPr/>
        <p:txBody>
          <a:bodyPr/>
          <a:lstStyle/>
          <a:p>
            <a:r>
              <a:rPr lang="zh-CN" altLang="en-US" dirty="0">
                <a:cs typeface="+mn-ea"/>
                <a:sym typeface="+mn-lt"/>
              </a:rPr>
              <a:t>新 安 全 生 产 法 的 十 大 亮 点</a:t>
            </a:r>
          </a:p>
          <a:p>
            <a:endParaRPr lang="zh-CN" altLang="en-US" dirty="0"/>
          </a:p>
        </p:txBody>
      </p:sp>
      <p:sp>
        <p:nvSpPr>
          <p:cNvPr id="5" name="矩形 4">
            <a:extLst>
              <a:ext uri="{FF2B5EF4-FFF2-40B4-BE49-F238E27FC236}">
                <a16:creationId xmlns:a16="http://schemas.microsoft.com/office/drawing/2014/main" id="{1BC93102-3758-4A6B-BBD5-74371C995F9A}"/>
              </a:ext>
            </a:extLst>
          </p:cNvPr>
          <p:cNvSpPr/>
          <p:nvPr/>
        </p:nvSpPr>
        <p:spPr>
          <a:xfrm>
            <a:off x="911424" y="3181529"/>
            <a:ext cx="10297144" cy="812530"/>
          </a:xfrm>
          <a:prstGeom prst="rect">
            <a:avLst/>
          </a:prstGeom>
        </p:spPr>
        <p:txBody>
          <a:bodyPr wrap="square">
            <a:spAutoFit/>
          </a:bodyPr>
          <a:lstStyle/>
          <a:p>
            <a:pPr>
              <a:lnSpc>
                <a:spcPct val="130000"/>
              </a:lnSpc>
              <a:defRPr/>
            </a:pPr>
            <a:r>
              <a:rPr lang="zh-CN" altLang="en-US" dirty="0">
                <a:solidFill>
                  <a:schemeClr val="bg2">
                    <a:lumMod val="10000"/>
                  </a:schemeClr>
                </a:solidFill>
                <a:cs typeface="+mn-ea"/>
                <a:sym typeface="+mn-lt"/>
              </a:rPr>
              <a:t>应当按照职责，加强对本行政区域内生产经营单位安全生产状况的监督检查，协助上级有关部门依法履行安全生产监督管理职责</a:t>
            </a:r>
          </a:p>
        </p:txBody>
      </p:sp>
      <p:pic>
        <p:nvPicPr>
          <p:cNvPr id="14" name="图片 13">
            <a:extLst>
              <a:ext uri="{FF2B5EF4-FFF2-40B4-BE49-F238E27FC236}">
                <a16:creationId xmlns:a16="http://schemas.microsoft.com/office/drawing/2014/main" id="{105FFD0C-D233-40D7-8032-1BD13C586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DE73EF8-C34D-45FD-B41E-DF4C0E7E274A}"/>
              </a:ext>
            </a:extLst>
          </p:cNvPr>
          <p:cNvGrpSpPr/>
          <p:nvPr/>
        </p:nvGrpSpPr>
        <p:grpSpPr>
          <a:xfrm>
            <a:off x="974625" y="1382918"/>
            <a:ext cx="10441158" cy="5603969"/>
            <a:chOff x="974625" y="1072298"/>
            <a:chExt cx="10441158" cy="5603969"/>
          </a:xfrm>
        </p:grpSpPr>
        <p:grpSp>
          <p:nvGrpSpPr>
            <p:cNvPr id="7" name="组合 6"/>
            <p:cNvGrpSpPr/>
            <p:nvPr/>
          </p:nvGrpSpPr>
          <p:grpSpPr>
            <a:xfrm>
              <a:off x="974625" y="1072298"/>
              <a:ext cx="10441158" cy="5603969"/>
              <a:chOff x="795546" y="2362778"/>
              <a:chExt cx="2506246" cy="2798185"/>
            </a:xfrm>
          </p:grpSpPr>
          <p:sp>
            <p:nvSpPr>
              <p:cNvPr id="8" name="AutoShape 15"/>
              <p:cNvSpPr>
                <a:spLocks noChangeArrowheads="1"/>
              </p:cNvSpPr>
              <p:nvPr/>
            </p:nvSpPr>
            <p:spPr bwMode="auto">
              <a:xfrm>
                <a:off x="795546" y="2362778"/>
                <a:ext cx="2506246" cy="21875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ctr"/>
              <a:lstStyle/>
              <a:p>
                <a:pPr>
                  <a:lnSpc>
                    <a:spcPct val="130000"/>
                  </a:lnSpc>
                  <a:defRPr/>
                </a:pPr>
                <a:r>
                  <a:rPr lang="zh-CN" altLang="en-US" dirty="0">
                    <a:solidFill>
                      <a:schemeClr val="bg2">
                        <a:lumMod val="10000"/>
                      </a:schemeClr>
                    </a:solidFill>
                    <a:cs typeface="+mn-ea"/>
                    <a:sym typeface="+mn-lt"/>
                  </a:rPr>
                  <a:t>一是明确委托规定的机构提供安全生产技术、管理服务，保证安全生产的责任仍然由本单位负责。</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二是明确生产经营单位的安全生产责任制的内容，规定生产经营单位应当建立相应的机制，加强对安全生产责任制落实情况的监督考核。</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三是明确生产经营单位的安全生产管理机构以及安全生产管理人员履行的七项职责。</a:t>
                </a:r>
              </a:p>
            </p:txBody>
          </p:sp>
          <p:sp>
            <p:nvSpPr>
              <p:cNvPr id="10" name="AutoShape 18"/>
              <p:cNvSpPr>
                <a:spLocks noChangeArrowheads="1"/>
              </p:cNvSpPr>
              <p:nvPr/>
            </p:nvSpPr>
            <p:spPr bwMode="auto">
              <a:xfrm>
                <a:off x="1219200" y="2598738"/>
                <a:ext cx="1574800"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200" b="1" dirty="0">
                    <a:solidFill>
                      <a:srgbClr val="FF0000"/>
                    </a:solidFill>
                    <a:cs typeface="+mn-ea"/>
                    <a:sym typeface="+mn-lt"/>
                  </a:rPr>
                  <a:t>      </a:t>
                </a:r>
                <a:r>
                  <a:rPr lang="zh-CN" altLang="en-US" sz="2200" b="1" dirty="0">
                    <a:solidFill>
                      <a:schemeClr val="bg1"/>
                    </a:solidFill>
                    <a:cs typeface="+mn-ea"/>
                    <a:sym typeface="+mn-lt"/>
                  </a:rPr>
                  <a:t>进一步强化生产经营单位的安全生产主体责任</a:t>
                </a:r>
                <a:endParaRPr lang="en-US" altLang="zh-CN" sz="2200" b="1" kern="0" dirty="0">
                  <a:solidFill>
                    <a:schemeClr val="bg1"/>
                  </a:solidFill>
                  <a:cs typeface="+mn-ea"/>
                  <a:sym typeface="+mn-lt"/>
                </a:endParaRPr>
              </a:p>
            </p:txBody>
          </p:sp>
          <p:sp>
            <p:nvSpPr>
              <p:cNvPr id="11"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b="1" i="1">
                  <a:cs typeface="+mn-ea"/>
                  <a:sym typeface="+mn-lt"/>
                </a:endParaRPr>
              </a:p>
            </p:txBody>
          </p:sp>
        </p:grpSp>
        <p:sp>
          <p:nvSpPr>
            <p:cNvPr id="12" name="椭圆 11"/>
            <p:cNvSpPr/>
            <p:nvPr/>
          </p:nvSpPr>
          <p:spPr>
            <a:xfrm>
              <a:off x="2824416" y="1604292"/>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05</a:t>
              </a:r>
              <a:endParaRPr lang="zh-CN" altLang="en-US" sz="2400" b="1" dirty="0">
                <a:solidFill>
                  <a:schemeClr val="bg1"/>
                </a:solidFill>
                <a:cs typeface="+mn-ea"/>
                <a:sym typeface="+mn-lt"/>
              </a:endParaRPr>
            </a:p>
          </p:txBody>
        </p:sp>
      </p:grpSp>
      <p:sp>
        <p:nvSpPr>
          <p:cNvPr id="3" name="文本占位符 2">
            <a:extLst>
              <a:ext uri="{FF2B5EF4-FFF2-40B4-BE49-F238E27FC236}">
                <a16:creationId xmlns:a16="http://schemas.microsoft.com/office/drawing/2014/main" id="{CAB8009F-C494-4957-9391-2A6C3CF137D6}"/>
              </a:ext>
            </a:extLst>
          </p:cNvPr>
          <p:cNvSpPr>
            <a:spLocks noGrp="1"/>
          </p:cNvSpPr>
          <p:nvPr>
            <p:ph type="body" sz="quarter" idx="10"/>
          </p:nvPr>
        </p:nvSpPr>
        <p:spPr/>
        <p:txBody>
          <a:bodyPr/>
          <a:lstStyle/>
          <a:p>
            <a:r>
              <a:rPr lang="zh-CN" altLang="en-US" dirty="0">
                <a:cs typeface="+mn-ea"/>
                <a:sym typeface="+mn-lt"/>
              </a:rPr>
              <a:t>新 安 全 生 产 法 的 十 大 亮 点</a:t>
            </a:r>
          </a:p>
          <a:p>
            <a:endParaRPr lang="zh-CN" altLang="en-US" dirty="0"/>
          </a:p>
        </p:txBody>
      </p:sp>
      <p:pic>
        <p:nvPicPr>
          <p:cNvPr id="13" name="图片 12">
            <a:extLst>
              <a:ext uri="{FF2B5EF4-FFF2-40B4-BE49-F238E27FC236}">
                <a16:creationId xmlns:a16="http://schemas.microsoft.com/office/drawing/2014/main" id="{8E4EDD7D-1551-4A7D-9857-25F6C0A261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E27A6DA-7199-49E4-94F5-0CD395B9AC26}"/>
              </a:ext>
            </a:extLst>
          </p:cNvPr>
          <p:cNvGrpSpPr/>
          <p:nvPr/>
        </p:nvGrpSpPr>
        <p:grpSpPr>
          <a:xfrm>
            <a:off x="946963" y="1700808"/>
            <a:ext cx="10441159" cy="5280596"/>
            <a:chOff x="947890" y="1311274"/>
            <a:chExt cx="10441159" cy="5280596"/>
          </a:xfrm>
        </p:grpSpPr>
        <p:grpSp>
          <p:nvGrpSpPr>
            <p:cNvPr id="7" name="组合 6"/>
            <p:cNvGrpSpPr/>
            <p:nvPr/>
          </p:nvGrpSpPr>
          <p:grpSpPr>
            <a:xfrm>
              <a:off x="947890" y="1311274"/>
              <a:ext cx="10441159" cy="5280596"/>
              <a:chOff x="902650" y="2557463"/>
              <a:chExt cx="2292037" cy="2636718"/>
            </a:xfrm>
          </p:grpSpPr>
          <p:sp>
            <p:nvSpPr>
              <p:cNvPr id="8" name="AutoShape 15"/>
              <p:cNvSpPr>
                <a:spLocks noChangeArrowheads="1"/>
              </p:cNvSpPr>
              <p:nvPr/>
            </p:nvSpPr>
            <p:spPr bwMode="auto">
              <a:xfrm>
                <a:off x="902650" y="2854206"/>
                <a:ext cx="2292037" cy="23399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t"/>
              <a:lstStyle/>
              <a:p>
                <a:pPr>
                  <a:lnSpc>
                    <a:spcPct val="130000"/>
                  </a:lnSpc>
                  <a:defRPr/>
                </a:pPr>
                <a:r>
                  <a:rPr lang="zh-CN" altLang="en-US" dirty="0">
                    <a:solidFill>
                      <a:schemeClr val="bg2">
                        <a:lumMod val="10000"/>
                      </a:schemeClr>
                    </a:solidFill>
                    <a:cs typeface="+mn-ea"/>
                    <a:sym typeface="+mn-lt"/>
                  </a:rPr>
                  <a:t>新法把加强事前预防和事故应急救援作为一项重要内容：</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一是建立生产安全事故隐患排查治理制度；</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二是建立健全重大事故隐患治理督办制度；</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三是对未建立隐患排查治理制度、未采取有效措施消除隐患行为，设定了严格的行政处罚；</a:t>
                </a:r>
                <a:endParaRPr lang="en-US" altLang="zh-CN" dirty="0">
                  <a:solidFill>
                    <a:schemeClr val="bg2">
                      <a:lumMod val="10000"/>
                    </a:schemeClr>
                  </a:solidFill>
                  <a:cs typeface="+mn-ea"/>
                  <a:sym typeface="+mn-lt"/>
                </a:endParaRPr>
              </a:p>
              <a:p>
                <a:pPr>
                  <a:lnSpc>
                    <a:spcPct val="130000"/>
                  </a:lnSpc>
                  <a:defRPr/>
                </a:pPr>
                <a:r>
                  <a:rPr lang="zh-CN" altLang="en-US" dirty="0">
                    <a:solidFill>
                      <a:schemeClr val="bg2">
                        <a:lumMod val="10000"/>
                      </a:schemeClr>
                    </a:solidFill>
                    <a:cs typeface="+mn-ea"/>
                    <a:sym typeface="+mn-lt"/>
                  </a:rPr>
                  <a:t>四是对有违法行为的生产经营单位采取停电、停供等措施；五是建立应急救援队伍，并定期演练</a:t>
                </a:r>
              </a:p>
            </p:txBody>
          </p:sp>
          <p:sp>
            <p:nvSpPr>
              <p:cNvPr id="10" name="AutoShape 18"/>
              <p:cNvSpPr>
                <a:spLocks noChangeArrowheads="1"/>
              </p:cNvSpPr>
              <p:nvPr/>
            </p:nvSpPr>
            <p:spPr bwMode="auto">
              <a:xfrm>
                <a:off x="1219200" y="2598738"/>
                <a:ext cx="1574800"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400" b="1" dirty="0">
                    <a:solidFill>
                      <a:schemeClr val="bg1"/>
                    </a:solidFill>
                    <a:cs typeface="+mn-ea"/>
                    <a:sym typeface="+mn-lt"/>
                  </a:rPr>
                  <a:t>建立事故预防和应急救援的制度</a:t>
                </a:r>
                <a:endParaRPr lang="en-US" altLang="zh-CN" sz="2400" kern="0" dirty="0">
                  <a:solidFill>
                    <a:schemeClr val="bg1"/>
                  </a:solidFill>
                  <a:cs typeface="+mn-ea"/>
                  <a:sym typeface="+mn-lt"/>
                </a:endParaRPr>
              </a:p>
            </p:txBody>
          </p:sp>
          <p:sp>
            <p:nvSpPr>
              <p:cNvPr id="11"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cs typeface="+mn-ea"/>
                  <a:sym typeface="+mn-lt"/>
                </a:endParaRPr>
              </a:p>
            </p:txBody>
          </p:sp>
        </p:grpSp>
        <p:sp>
          <p:nvSpPr>
            <p:cNvPr id="12" name="椭圆 11"/>
            <p:cNvSpPr/>
            <p:nvPr/>
          </p:nvSpPr>
          <p:spPr>
            <a:xfrm>
              <a:off x="2414687" y="1462196"/>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06</a:t>
              </a:r>
              <a:endParaRPr lang="zh-CN" altLang="en-US" sz="2400" b="1" dirty="0">
                <a:solidFill>
                  <a:schemeClr val="bg1"/>
                </a:solidFill>
                <a:cs typeface="+mn-ea"/>
                <a:sym typeface="+mn-lt"/>
              </a:endParaRPr>
            </a:p>
          </p:txBody>
        </p:sp>
      </p:grpSp>
      <p:sp>
        <p:nvSpPr>
          <p:cNvPr id="3" name="文本占位符 2">
            <a:extLst>
              <a:ext uri="{FF2B5EF4-FFF2-40B4-BE49-F238E27FC236}">
                <a16:creationId xmlns:a16="http://schemas.microsoft.com/office/drawing/2014/main" id="{EA7F5BD6-7678-47D9-97BB-02C9B3AC636E}"/>
              </a:ext>
            </a:extLst>
          </p:cNvPr>
          <p:cNvSpPr>
            <a:spLocks noGrp="1"/>
          </p:cNvSpPr>
          <p:nvPr>
            <p:ph type="body" sz="quarter" idx="10"/>
          </p:nvPr>
        </p:nvSpPr>
        <p:spPr/>
        <p:txBody>
          <a:bodyPr/>
          <a:lstStyle/>
          <a:p>
            <a:r>
              <a:rPr lang="zh-CN" altLang="en-US" dirty="0">
                <a:cs typeface="+mn-ea"/>
                <a:sym typeface="+mn-lt"/>
              </a:rPr>
              <a:t>新 安 全 生 产 法 的 十 大 亮 点</a:t>
            </a:r>
          </a:p>
          <a:p>
            <a:endParaRPr lang="zh-CN" altLang="en-US" dirty="0"/>
          </a:p>
        </p:txBody>
      </p:sp>
      <p:pic>
        <p:nvPicPr>
          <p:cNvPr id="13" name="图片 12">
            <a:extLst>
              <a:ext uri="{FF2B5EF4-FFF2-40B4-BE49-F238E27FC236}">
                <a16:creationId xmlns:a16="http://schemas.microsoft.com/office/drawing/2014/main" id="{0A3DF003-D50A-442C-B59D-D0353548C8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CD206F7-DD98-4D23-9DD1-FA02DBF2140B}"/>
              </a:ext>
            </a:extLst>
          </p:cNvPr>
          <p:cNvGrpSpPr/>
          <p:nvPr/>
        </p:nvGrpSpPr>
        <p:grpSpPr>
          <a:xfrm>
            <a:off x="1127450" y="1238456"/>
            <a:ext cx="10441162" cy="5849425"/>
            <a:chOff x="1145838" y="1008574"/>
            <a:chExt cx="10441162" cy="5849425"/>
          </a:xfrm>
        </p:grpSpPr>
        <p:grpSp>
          <p:nvGrpSpPr>
            <p:cNvPr id="7" name="组合 6"/>
            <p:cNvGrpSpPr/>
            <p:nvPr/>
          </p:nvGrpSpPr>
          <p:grpSpPr>
            <a:xfrm>
              <a:off x="1145838" y="1008574"/>
              <a:ext cx="10441162" cy="5849425"/>
              <a:chOff x="836643" y="2240216"/>
              <a:chExt cx="2506247" cy="2920747"/>
            </a:xfrm>
          </p:grpSpPr>
          <p:sp>
            <p:nvSpPr>
              <p:cNvPr id="8" name="AutoShape 15"/>
              <p:cNvSpPr>
                <a:spLocks noChangeArrowheads="1"/>
              </p:cNvSpPr>
              <p:nvPr/>
            </p:nvSpPr>
            <p:spPr bwMode="auto">
              <a:xfrm>
                <a:off x="836643" y="2240216"/>
                <a:ext cx="2506247" cy="21875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ctr"/>
              <a:lstStyle/>
              <a:p>
                <a:pPr>
                  <a:lnSpc>
                    <a:spcPct val="130000"/>
                  </a:lnSpc>
                  <a:defRPr/>
                </a:pPr>
                <a:r>
                  <a:rPr lang="zh-CN" altLang="en-US" sz="2000" dirty="0">
                    <a:solidFill>
                      <a:schemeClr val="bg2">
                        <a:lumMod val="10000"/>
                      </a:schemeClr>
                    </a:solidFill>
                    <a:cs typeface="+mn-ea"/>
                    <a:sym typeface="+mn-lt"/>
                  </a:rPr>
                  <a:t>近年来安全生产标准化取得了显著成效，企业本质安全生产水平明显提高。结合多年的实践经验，新法在总则部分明确提出推进安全生产标准化工作，这必将对强化安全生产基础建设，促进企业安全生产水平持续提升产生重大而深远的影响。</a:t>
                </a:r>
              </a:p>
            </p:txBody>
          </p:sp>
          <p:sp>
            <p:nvSpPr>
              <p:cNvPr id="10" name="AutoShape 18"/>
              <p:cNvSpPr>
                <a:spLocks noChangeArrowheads="1"/>
              </p:cNvSpPr>
              <p:nvPr/>
            </p:nvSpPr>
            <p:spPr bwMode="auto">
              <a:xfrm>
                <a:off x="1219200" y="2598738"/>
                <a:ext cx="1574800"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400" b="1" dirty="0">
                    <a:solidFill>
                      <a:schemeClr val="bg1"/>
                    </a:solidFill>
                    <a:cs typeface="+mn-ea"/>
                    <a:sym typeface="+mn-lt"/>
                  </a:rPr>
                  <a:t>建立安全生产标准化制度</a:t>
                </a:r>
              </a:p>
            </p:txBody>
          </p:sp>
          <p:sp>
            <p:nvSpPr>
              <p:cNvPr id="11"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cs typeface="+mn-ea"/>
                  <a:sym typeface="+mn-lt"/>
                </a:endParaRPr>
              </a:p>
            </p:txBody>
          </p:sp>
        </p:grpSp>
        <p:sp>
          <p:nvSpPr>
            <p:cNvPr id="12" name="椭圆 11"/>
            <p:cNvSpPr/>
            <p:nvPr/>
          </p:nvSpPr>
          <p:spPr>
            <a:xfrm>
              <a:off x="2855640" y="1772816"/>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07</a:t>
              </a:r>
              <a:endParaRPr lang="zh-CN" altLang="en-US" sz="2400" b="1" dirty="0">
                <a:solidFill>
                  <a:schemeClr val="bg1"/>
                </a:solidFill>
                <a:cs typeface="+mn-ea"/>
                <a:sym typeface="+mn-lt"/>
              </a:endParaRPr>
            </a:p>
          </p:txBody>
        </p:sp>
      </p:grpSp>
      <p:sp>
        <p:nvSpPr>
          <p:cNvPr id="3" name="文本占位符 2">
            <a:extLst>
              <a:ext uri="{FF2B5EF4-FFF2-40B4-BE49-F238E27FC236}">
                <a16:creationId xmlns:a16="http://schemas.microsoft.com/office/drawing/2014/main" id="{C2CF71B1-1B47-4FA7-B2CE-ED1CF3273199}"/>
              </a:ext>
            </a:extLst>
          </p:cNvPr>
          <p:cNvSpPr>
            <a:spLocks noGrp="1"/>
          </p:cNvSpPr>
          <p:nvPr>
            <p:ph type="body" sz="quarter" idx="10"/>
          </p:nvPr>
        </p:nvSpPr>
        <p:spPr>
          <a:xfrm>
            <a:off x="3035648" y="692696"/>
            <a:ext cx="6120705" cy="792163"/>
          </a:xfrm>
        </p:spPr>
        <p:txBody>
          <a:bodyPr/>
          <a:lstStyle/>
          <a:p>
            <a:r>
              <a:rPr lang="zh-CN" altLang="en-US" dirty="0">
                <a:cs typeface="+mn-ea"/>
                <a:sym typeface="+mn-lt"/>
              </a:rPr>
              <a:t>新 安 全 生 产 法 的 十 大 亮 点</a:t>
            </a:r>
          </a:p>
          <a:p>
            <a:endParaRPr lang="zh-CN" altLang="en-US" dirty="0"/>
          </a:p>
        </p:txBody>
      </p:sp>
      <p:pic>
        <p:nvPicPr>
          <p:cNvPr id="13" name="图片 12">
            <a:extLst>
              <a:ext uri="{FF2B5EF4-FFF2-40B4-BE49-F238E27FC236}">
                <a16:creationId xmlns:a16="http://schemas.microsoft.com/office/drawing/2014/main" id="{197BB625-07F8-4C06-B786-53131D3858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文本框 18"/>
          <p:cNvSpPr txBox="1"/>
          <p:nvPr/>
        </p:nvSpPr>
        <p:spPr>
          <a:xfrm>
            <a:off x="654475" y="663872"/>
            <a:ext cx="6279727" cy="6054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我不是您的“文件夹”，我只提供“</a:t>
            </a:r>
            <a:r>
              <a:rPr kumimoji="0" lang="zh-CN" altLang="en-US" sz="1867"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精品</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更多免费资料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，请添加并私信“</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安小应</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，微信号：</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ansying</a:t>
            </a:r>
            <a:r>
              <a:rPr kumimoji="0" lang="en-US" altLang="zh-CN"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cysafety</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654473" y="1766232"/>
            <a:ext cx="6668347" cy="5643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① 周一至周五，</a:t>
            </a:r>
            <a:r>
              <a:rPr kumimoji="0" lang="zh-CN" altLang="en-US" sz="1600"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每日更新</a:t>
            </a:r>
            <a:r>
              <a:rPr kumimoji="0" lang="zh-CN" altLang="en-US" sz="1600"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周六日不定时更新❗</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② </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成员</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资料查询服务，把您需要的资料告诉我，我会尽量为您查找❗</a:t>
            </a:r>
          </a:p>
        </p:txBody>
      </p:sp>
      <p:grpSp>
        <p:nvGrpSpPr>
          <p:cNvPr id="21" name="组合 20"/>
          <p:cNvGrpSpPr/>
          <p:nvPr/>
        </p:nvGrpSpPr>
        <p:grpSpPr>
          <a:xfrm>
            <a:off x="0" y="2802684"/>
            <a:ext cx="12192000" cy="4055315"/>
            <a:chOff x="0" y="3058717"/>
            <a:chExt cx="12192000" cy="3799284"/>
          </a:xfrm>
        </p:grpSpPr>
        <p:sp>
          <p:nvSpPr>
            <p:cNvPr id="24" name="矩形 23"/>
            <p:cNvSpPr/>
            <p:nvPr/>
          </p:nvSpPr>
          <p:spPr>
            <a:xfrm>
              <a:off x="0" y="3058717"/>
              <a:ext cx="12192000" cy="3799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62095" y="3205792"/>
              <a:ext cx="10821247" cy="3503523"/>
              <a:chOff x="496571" y="2272349"/>
              <a:chExt cx="8115935" cy="2627642"/>
            </a:xfrm>
          </p:grpSpPr>
          <p:sp>
            <p:nvSpPr>
              <p:cNvPr id="30" name="文本框 29"/>
              <p:cNvSpPr txBox="1"/>
              <p:nvPr/>
            </p:nvSpPr>
            <p:spPr>
              <a:xfrm>
                <a:off x="496571" y="2272349"/>
                <a:ext cx="430085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【安应独家PPT】</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安应出品，必属精品</a:t>
                </a: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❗安应制作公开的精品PPT资料，被各大公众号疯传转载。这里可以获得全部独家资料，每日至少更新一篇精品PPT❗</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【最新法规标准追踪】</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每月更新追踪最新EHS法律法规及国标行标，定期发布汇总分类清单❗</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【工具手册电子书】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定期更新EHS及企业管理相关工具手册及电子书PDF，全部都是精品筛选，安全人必备的工具类资料❗</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【管理台账范本】</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汇集各类EHS管理台账范本，规章制度、操作规程、应急预案、检查表格、隐患排查、风险管控、演讲稿、合同范本…帮你一网打尽❗</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【视频培训课程】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汇总上传优质EHS视频课程资料，内容经典，清晰度高，丰富你的安全知识，扩充你的培训素材❗</a:t>
                </a:r>
              </a:p>
            </p:txBody>
          </p:sp>
          <p:sp>
            <p:nvSpPr>
              <p:cNvPr id="32" name="文本框 31"/>
              <p:cNvSpPr txBox="1"/>
              <p:nvPr/>
            </p:nvSpPr>
            <p:spPr>
              <a:xfrm>
                <a:off x="5021581" y="2272349"/>
                <a:ext cx="359092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【PPT读书】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工作太忙，生活太累，自己太懒，总之看完一本好书越来越难❗没关系，一篇PPT带你阅读整本书籍精华，还附加原版电子书下载❗</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【宣教挂图展板手册】</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专业美工设计EHS宣教挂图展板手册，所有文件均提供PS或AI可编辑原稿❗宣教活动再也不用求人❗</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【经典事故案例】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数千篇典型事故案例及完整事故调查报告，定期追踪更新❗支持“事故类型”检索查询，“一切事故皆可避免”❗</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【最全MSDS管理】</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涵盖《危险化学品目录》涉及所有危化品资料，提供化学品安全技术说明书、化学品安全技术标签、国际化学品安全卡以及职业病危害告知卡下载❗</a:t>
                </a:r>
              </a:p>
            </p:txBody>
          </p:sp>
        </p:grpSp>
      </p:grpSp>
      <p:sp>
        <p:nvSpPr>
          <p:cNvPr id="33" name="文本框 32"/>
          <p:cNvSpPr txBox="1"/>
          <p:nvPr/>
        </p:nvSpPr>
        <p:spPr>
          <a:xfrm>
            <a:off x="654473" y="2351279"/>
            <a:ext cx="1281120" cy="420564"/>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星盟特色</a:t>
            </a:r>
          </a:p>
        </p:txBody>
      </p:sp>
      <p:sp>
        <p:nvSpPr>
          <p:cNvPr id="34" name="文本框 33"/>
          <p:cNvSpPr txBox="1"/>
          <p:nvPr/>
        </p:nvSpPr>
        <p:spPr>
          <a:xfrm>
            <a:off x="654474" y="280332"/>
            <a:ext cx="2375971"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EHS资料的品质控</a:t>
            </a:r>
          </a:p>
        </p:txBody>
      </p:sp>
      <p:sp>
        <p:nvSpPr>
          <p:cNvPr id="35" name="文本框 34"/>
          <p:cNvSpPr txBox="1"/>
          <p:nvPr/>
        </p:nvSpPr>
        <p:spPr>
          <a:xfrm>
            <a:off x="654473" y="1352212"/>
            <a:ext cx="1281120"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萌主承诺</a:t>
            </a:r>
            <a:endPar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7216323" y="738585"/>
            <a:ext cx="512897" cy="1955800"/>
          </a:xfrm>
          <a:prstGeom prst="rect">
            <a:avLst/>
          </a:prstGeom>
          <a:noFill/>
        </p:spPr>
        <p:txBody>
          <a:bodyPr vert="eaVert"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造字工房星岩(非商用）常规体" charset="-122"/>
                <a:ea typeface="造字工房星岩(非商用）常规体" charset="-122"/>
                <a:cs typeface="+mn-cs"/>
              </a:rPr>
              <a:t>你还在等什么</a:t>
            </a:r>
          </a:p>
        </p:txBody>
      </p:sp>
      <p:grpSp>
        <p:nvGrpSpPr>
          <p:cNvPr id="37" name="组合 36"/>
          <p:cNvGrpSpPr/>
          <p:nvPr/>
        </p:nvGrpSpPr>
        <p:grpSpPr>
          <a:xfrm>
            <a:off x="7853682" y="738040"/>
            <a:ext cx="3541607" cy="1601895"/>
            <a:chOff x="7853682" y="1021504"/>
            <a:chExt cx="3541607" cy="1601895"/>
          </a:xfrm>
        </p:grpSpPr>
        <p:sp>
          <p:nvSpPr>
            <p:cNvPr id="38" name="矩形 37"/>
            <p:cNvSpPr/>
            <p:nvPr/>
          </p:nvSpPr>
          <p:spPr>
            <a:xfrm>
              <a:off x="7853682" y="1554059"/>
              <a:ext cx="3541607" cy="1069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文本框 38"/>
            <p:cNvSpPr txBox="1"/>
            <p:nvPr/>
          </p:nvSpPr>
          <p:spPr>
            <a:xfrm>
              <a:off x="7884160" y="1721698"/>
              <a:ext cx="2052320" cy="759182"/>
            </a:xfrm>
            <a:prstGeom prst="rect">
              <a:avLst/>
            </a:prstGeom>
            <a:noFill/>
          </p:spPr>
          <p:txBody>
            <a:bodyPr wrap="square" rtlCol="0" anchor="t">
              <a:spAutoFit/>
            </a:bodyPr>
            <a:lstStyle/>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立即扫码加入</a:t>
              </a:r>
              <a:endParaRPr kumimoji="0" lang="zh-CN" altLang="en-US" sz="16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安应</a:t>
              </a:r>
              <a:r>
                <a:rPr kumimoji="0" lang="en-US" altLang="zh-CN"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vs</a:t>
              </a: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安全</a:t>
              </a:r>
              <a:r>
                <a:rPr kumimoji="0" lang="zh-CN" altLang="en-US" sz="1733" b="1" i="0" u="none" strike="noStrike" kern="120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人联盟</a:t>
              </a:r>
              <a:endPar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40" name="组合 39"/>
            <p:cNvGrpSpPr/>
            <p:nvPr/>
          </p:nvGrpSpPr>
          <p:grpSpPr>
            <a:xfrm>
              <a:off x="8567420" y="1021504"/>
              <a:ext cx="736600" cy="736600"/>
              <a:chOff x="10191" y="695"/>
              <a:chExt cx="870" cy="870"/>
            </a:xfrm>
          </p:grpSpPr>
          <p:sp>
            <p:nvSpPr>
              <p:cNvPr id="42" name="椭圆 41"/>
              <p:cNvSpPr/>
              <p:nvPr/>
            </p:nvSpPr>
            <p:spPr>
              <a:xfrm>
                <a:off x="10191" y="695"/>
                <a:ext cx="870" cy="8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3" name="图片 42" descr="安应答题游戏小程序（定稿）-29"/>
              <p:cNvPicPr>
                <a:picLocks noChangeAspect="1"/>
              </p:cNvPicPr>
              <p:nvPr/>
            </p:nvPicPr>
            <p:blipFill>
              <a:blip r:embed="rId3"/>
              <a:stretch>
                <a:fillRect/>
              </a:stretch>
            </p:blipFill>
            <p:spPr>
              <a:xfrm>
                <a:off x="10323" y="848"/>
                <a:ext cx="607" cy="564"/>
              </a:xfrm>
              <a:prstGeom prst="rect">
                <a:avLst/>
              </a:prstGeom>
            </p:spPr>
          </p:pic>
        </p:grpSp>
        <p:pic>
          <p:nvPicPr>
            <p:cNvPr id="41" name="图片 40"/>
            <p:cNvPicPr>
              <a:picLocks noChangeAspect="1"/>
            </p:cNvPicPr>
            <p:nvPr/>
          </p:nvPicPr>
          <p:blipFill>
            <a:blip r:embed="rId4"/>
            <a:stretch>
              <a:fillRect/>
            </a:stretch>
          </p:blipFill>
          <p:spPr>
            <a:xfrm>
              <a:off x="9987280" y="1111047"/>
              <a:ext cx="1278467" cy="1278467"/>
            </a:xfrm>
            <a:prstGeom prst="rect">
              <a:avLst/>
            </a:prstGeom>
          </p:spPr>
        </p:pic>
      </p:grpSp>
    </p:spTree>
    <p:extLst>
      <p:ext uri="{BB962C8B-B14F-4D97-AF65-F5344CB8AC3E}">
        <p14:creationId xmlns:p14="http://schemas.microsoft.com/office/powerpoint/2010/main" val="9745444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08833C2-5C0C-4008-9EF2-6A3737BFCA78}"/>
              </a:ext>
            </a:extLst>
          </p:cNvPr>
          <p:cNvGrpSpPr/>
          <p:nvPr/>
        </p:nvGrpSpPr>
        <p:grpSpPr>
          <a:xfrm>
            <a:off x="938622" y="1151298"/>
            <a:ext cx="10441158" cy="5706702"/>
            <a:chOff x="938621" y="818642"/>
            <a:chExt cx="10441158" cy="5706702"/>
          </a:xfrm>
        </p:grpSpPr>
        <p:grpSp>
          <p:nvGrpSpPr>
            <p:cNvPr id="7" name="组合 6"/>
            <p:cNvGrpSpPr/>
            <p:nvPr/>
          </p:nvGrpSpPr>
          <p:grpSpPr>
            <a:xfrm>
              <a:off x="938621" y="818642"/>
              <a:ext cx="10441158" cy="5706702"/>
              <a:chOff x="795546" y="2311481"/>
              <a:chExt cx="2506246" cy="2849482"/>
            </a:xfrm>
          </p:grpSpPr>
          <p:sp>
            <p:nvSpPr>
              <p:cNvPr id="8" name="AutoShape 15"/>
              <p:cNvSpPr>
                <a:spLocks noChangeArrowheads="1"/>
              </p:cNvSpPr>
              <p:nvPr/>
            </p:nvSpPr>
            <p:spPr bwMode="auto">
              <a:xfrm>
                <a:off x="795546" y="2311481"/>
                <a:ext cx="2506246" cy="21875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ctr"/>
              <a:lstStyle/>
              <a:p>
                <a:pPr>
                  <a:lnSpc>
                    <a:spcPct val="130000"/>
                  </a:lnSpc>
                  <a:defRPr/>
                </a:pPr>
                <a:r>
                  <a:rPr lang="zh-CN" altLang="en-US" sz="2000" dirty="0">
                    <a:solidFill>
                      <a:schemeClr val="bg2">
                        <a:lumMod val="10000"/>
                      </a:schemeClr>
                    </a:solidFill>
                    <a:cs typeface="+mn-ea"/>
                    <a:sym typeface="+mn-lt"/>
                  </a:rPr>
                  <a:t>为解决中小企业安全生产“无人管、不会管”问题，促进安全生产管理人员队伍朝着专业化、职业化方向发展，国家自</a:t>
                </a:r>
                <a:r>
                  <a:rPr lang="en-US" altLang="zh-CN" sz="2000" dirty="0">
                    <a:solidFill>
                      <a:schemeClr val="bg2">
                        <a:lumMod val="10000"/>
                      </a:schemeClr>
                    </a:solidFill>
                    <a:cs typeface="+mn-ea"/>
                    <a:sym typeface="+mn-lt"/>
                  </a:rPr>
                  <a:t>2004</a:t>
                </a:r>
                <a:r>
                  <a:rPr lang="zh-CN" altLang="en-US" sz="2000" dirty="0">
                    <a:solidFill>
                      <a:schemeClr val="bg2">
                        <a:lumMod val="10000"/>
                      </a:schemeClr>
                    </a:solidFill>
                    <a:cs typeface="+mn-ea"/>
                    <a:sym typeface="+mn-lt"/>
                  </a:rPr>
                  <a:t>年以来连续</a:t>
                </a:r>
                <a:r>
                  <a:rPr lang="en-US" altLang="zh-CN" sz="2000" dirty="0">
                    <a:solidFill>
                      <a:schemeClr val="bg2">
                        <a:lumMod val="10000"/>
                      </a:schemeClr>
                    </a:solidFill>
                    <a:cs typeface="+mn-ea"/>
                    <a:sym typeface="+mn-lt"/>
                  </a:rPr>
                  <a:t>10</a:t>
                </a:r>
                <a:r>
                  <a:rPr lang="zh-CN" altLang="en-US" sz="2000" dirty="0">
                    <a:solidFill>
                      <a:schemeClr val="bg2">
                        <a:lumMod val="10000"/>
                      </a:schemeClr>
                    </a:solidFill>
                    <a:cs typeface="+mn-ea"/>
                    <a:sym typeface="+mn-lt"/>
                  </a:rPr>
                  <a:t>年实施了全国注册安全工程师执行资格统一考试，目前有</a:t>
                </a:r>
                <a:r>
                  <a:rPr lang="en-US" altLang="zh-CN" sz="2000" dirty="0">
                    <a:solidFill>
                      <a:schemeClr val="bg2">
                        <a:lumMod val="10000"/>
                      </a:schemeClr>
                    </a:solidFill>
                    <a:cs typeface="+mn-ea"/>
                    <a:sym typeface="+mn-lt"/>
                  </a:rPr>
                  <a:t>21.8</a:t>
                </a:r>
                <a:r>
                  <a:rPr lang="zh-CN" altLang="en-US" sz="2000" dirty="0">
                    <a:solidFill>
                      <a:schemeClr val="bg2">
                        <a:lumMod val="10000"/>
                      </a:schemeClr>
                    </a:solidFill>
                    <a:cs typeface="+mn-ea"/>
                    <a:sym typeface="+mn-lt"/>
                  </a:rPr>
                  <a:t>万人取得资格证书，已有近</a:t>
                </a:r>
                <a:r>
                  <a:rPr lang="en-US" altLang="zh-CN" sz="2000" dirty="0">
                    <a:solidFill>
                      <a:schemeClr val="bg2">
                        <a:lumMod val="10000"/>
                      </a:schemeClr>
                    </a:solidFill>
                    <a:cs typeface="+mn-ea"/>
                    <a:sym typeface="+mn-lt"/>
                  </a:rPr>
                  <a:t>15</a:t>
                </a:r>
                <a:r>
                  <a:rPr lang="zh-CN" altLang="en-US" sz="2000" dirty="0">
                    <a:solidFill>
                      <a:schemeClr val="bg2">
                        <a:lumMod val="10000"/>
                      </a:schemeClr>
                    </a:solidFill>
                    <a:cs typeface="+mn-ea"/>
                    <a:sym typeface="+mn-lt"/>
                  </a:rPr>
                  <a:t>万人注册并在生产经营单位和安全生产中介服务机构执业。</a:t>
                </a:r>
              </a:p>
            </p:txBody>
          </p:sp>
          <p:sp>
            <p:nvSpPr>
              <p:cNvPr id="10" name="AutoShape 18"/>
              <p:cNvSpPr>
                <a:spLocks noChangeArrowheads="1"/>
              </p:cNvSpPr>
              <p:nvPr/>
            </p:nvSpPr>
            <p:spPr bwMode="auto">
              <a:xfrm>
                <a:off x="1219200" y="2598738"/>
                <a:ext cx="1574800"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400" b="1" dirty="0">
                    <a:solidFill>
                      <a:schemeClr val="bg1"/>
                    </a:solidFill>
                    <a:cs typeface="+mn-ea"/>
                    <a:sym typeface="+mn-lt"/>
                  </a:rPr>
                  <a:t>推行注册安全工程师制度</a:t>
                </a:r>
                <a:endParaRPr lang="en-US" altLang="zh-CN" sz="2400" kern="0" dirty="0">
                  <a:solidFill>
                    <a:schemeClr val="bg1"/>
                  </a:solidFill>
                  <a:cs typeface="+mn-ea"/>
                  <a:sym typeface="+mn-lt"/>
                </a:endParaRPr>
              </a:p>
            </p:txBody>
          </p:sp>
          <p:sp>
            <p:nvSpPr>
              <p:cNvPr id="11"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cs typeface="+mn-ea"/>
                  <a:sym typeface="+mn-lt"/>
                </a:endParaRPr>
              </a:p>
            </p:txBody>
          </p:sp>
        </p:grpSp>
        <p:sp>
          <p:nvSpPr>
            <p:cNvPr id="12" name="椭圆 11"/>
            <p:cNvSpPr/>
            <p:nvPr/>
          </p:nvSpPr>
          <p:spPr>
            <a:xfrm>
              <a:off x="2754825" y="1462196"/>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08</a:t>
              </a:r>
              <a:endParaRPr lang="zh-CN" altLang="en-US" sz="2400" b="1" dirty="0">
                <a:solidFill>
                  <a:schemeClr val="bg1"/>
                </a:solidFill>
                <a:cs typeface="+mn-ea"/>
                <a:sym typeface="+mn-lt"/>
              </a:endParaRPr>
            </a:p>
          </p:txBody>
        </p:sp>
      </p:grpSp>
      <p:sp>
        <p:nvSpPr>
          <p:cNvPr id="3" name="文本占位符 2">
            <a:extLst>
              <a:ext uri="{FF2B5EF4-FFF2-40B4-BE49-F238E27FC236}">
                <a16:creationId xmlns:a16="http://schemas.microsoft.com/office/drawing/2014/main" id="{E48C1161-7FE9-4C87-B1A3-84D85F44869E}"/>
              </a:ext>
            </a:extLst>
          </p:cNvPr>
          <p:cNvSpPr>
            <a:spLocks noGrp="1"/>
          </p:cNvSpPr>
          <p:nvPr>
            <p:ph type="body" sz="quarter" idx="10"/>
          </p:nvPr>
        </p:nvSpPr>
        <p:spPr/>
        <p:txBody>
          <a:bodyPr/>
          <a:lstStyle/>
          <a:p>
            <a:r>
              <a:rPr lang="zh-CN" altLang="en-US" dirty="0">
                <a:cs typeface="+mn-ea"/>
                <a:sym typeface="+mn-lt"/>
              </a:rPr>
              <a:t>新 安 全 生 产 法 的 十 大 亮 点</a:t>
            </a:r>
          </a:p>
          <a:p>
            <a:endParaRPr lang="zh-CN" altLang="en-US" dirty="0"/>
          </a:p>
        </p:txBody>
      </p:sp>
      <p:pic>
        <p:nvPicPr>
          <p:cNvPr id="13" name="图片 12">
            <a:extLst>
              <a:ext uri="{FF2B5EF4-FFF2-40B4-BE49-F238E27FC236}">
                <a16:creationId xmlns:a16="http://schemas.microsoft.com/office/drawing/2014/main" id="{2800D0CC-6DBF-4AA6-AB65-9B9D22D92C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B1DD944-BE01-4E52-A72F-C66377FC8374}"/>
              </a:ext>
            </a:extLst>
          </p:cNvPr>
          <p:cNvGrpSpPr/>
          <p:nvPr/>
        </p:nvGrpSpPr>
        <p:grpSpPr>
          <a:xfrm>
            <a:off x="1055439" y="1088776"/>
            <a:ext cx="10369153" cy="5944376"/>
            <a:chOff x="1068852" y="580967"/>
            <a:chExt cx="10369153" cy="5944376"/>
          </a:xfrm>
        </p:grpSpPr>
        <p:grpSp>
          <p:nvGrpSpPr>
            <p:cNvPr id="7" name="组合 6"/>
            <p:cNvGrpSpPr/>
            <p:nvPr/>
          </p:nvGrpSpPr>
          <p:grpSpPr>
            <a:xfrm>
              <a:off x="1068852" y="580967"/>
              <a:ext cx="10369153" cy="5944376"/>
              <a:chOff x="826806" y="2192805"/>
              <a:chExt cx="2488962" cy="2968158"/>
            </a:xfrm>
          </p:grpSpPr>
          <p:sp>
            <p:nvSpPr>
              <p:cNvPr id="8" name="AutoShape 15"/>
              <p:cNvSpPr>
                <a:spLocks noChangeArrowheads="1"/>
              </p:cNvSpPr>
              <p:nvPr/>
            </p:nvSpPr>
            <p:spPr bwMode="auto">
              <a:xfrm>
                <a:off x="826806" y="2192805"/>
                <a:ext cx="2488962" cy="21875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ctr"/>
              <a:lstStyle/>
              <a:p>
                <a:pPr>
                  <a:lnSpc>
                    <a:spcPct val="130000"/>
                  </a:lnSpc>
                  <a:defRPr/>
                </a:pPr>
                <a:r>
                  <a:rPr lang="en-US" altLang="zh-CN" sz="2000" dirty="0">
                    <a:solidFill>
                      <a:schemeClr val="bg2">
                        <a:lumMod val="10000"/>
                      </a:schemeClr>
                    </a:solidFill>
                    <a:cs typeface="+mn-ea"/>
                    <a:sym typeface="+mn-lt"/>
                  </a:rPr>
                  <a:t>2005</a:t>
                </a:r>
                <a:r>
                  <a:rPr lang="zh-CN" altLang="en-US" sz="2000" dirty="0">
                    <a:solidFill>
                      <a:schemeClr val="bg2">
                        <a:lumMod val="10000"/>
                      </a:schemeClr>
                    </a:solidFill>
                    <a:cs typeface="+mn-ea"/>
                    <a:sym typeface="+mn-lt"/>
                  </a:rPr>
                  <a:t>年起国家建立了高危行业风险抵押制度，主要用于事故救援和善后处理，但是实践中存在缴存标准高、占用资金大、缺乏激励作用、效果不够明显等不足。新法规定：国家鼓励生产经营单位投保安全生产责任保险，通过引入保险机制，促进安全生产。</a:t>
                </a:r>
              </a:p>
            </p:txBody>
          </p:sp>
          <p:sp>
            <p:nvSpPr>
              <p:cNvPr id="10" name="AutoShape 18"/>
              <p:cNvSpPr>
                <a:spLocks noChangeArrowheads="1"/>
              </p:cNvSpPr>
              <p:nvPr/>
            </p:nvSpPr>
            <p:spPr bwMode="auto">
              <a:xfrm>
                <a:off x="1219200" y="2598738"/>
                <a:ext cx="1574800"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400" b="1" dirty="0">
                    <a:solidFill>
                      <a:schemeClr val="bg1"/>
                    </a:solidFill>
                    <a:cs typeface="+mn-ea"/>
                    <a:sym typeface="+mn-lt"/>
                  </a:rPr>
                  <a:t>推进安全生产责任保险制度</a:t>
                </a:r>
                <a:endParaRPr lang="en-US" altLang="zh-CN" sz="2400" kern="0" dirty="0">
                  <a:solidFill>
                    <a:schemeClr val="bg1"/>
                  </a:solidFill>
                  <a:cs typeface="+mn-ea"/>
                  <a:sym typeface="+mn-lt"/>
                </a:endParaRPr>
              </a:p>
            </p:txBody>
          </p:sp>
          <p:sp>
            <p:nvSpPr>
              <p:cNvPr id="11"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cs typeface="+mn-ea"/>
                  <a:sym typeface="+mn-lt"/>
                </a:endParaRPr>
              </a:p>
            </p:txBody>
          </p:sp>
        </p:grpSp>
        <p:sp>
          <p:nvSpPr>
            <p:cNvPr id="13" name="椭圆 12"/>
            <p:cNvSpPr/>
            <p:nvPr/>
          </p:nvSpPr>
          <p:spPr>
            <a:xfrm>
              <a:off x="2754825" y="1462196"/>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09</a:t>
              </a:r>
              <a:endParaRPr lang="zh-CN" altLang="en-US" sz="2400" b="1" dirty="0">
                <a:solidFill>
                  <a:schemeClr val="bg1"/>
                </a:solidFill>
                <a:cs typeface="+mn-ea"/>
                <a:sym typeface="+mn-lt"/>
              </a:endParaRPr>
            </a:p>
          </p:txBody>
        </p:sp>
      </p:grpSp>
      <p:sp>
        <p:nvSpPr>
          <p:cNvPr id="3" name="文本占位符 2">
            <a:extLst>
              <a:ext uri="{FF2B5EF4-FFF2-40B4-BE49-F238E27FC236}">
                <a16:creationId xmlns:a16="http://schemas.microsoft.com/office/drawing/2014/main" id="{3851A241-2F97-4A0A-B3C0-E10CA79D7246}"/>
              </a:ext>
            </a:extLst>
          </p:cNvPr>
          <p:cNvSpPr>
            <a:spLocks noGrp="1"/>
          </p:cNvSpPr>
          <p:nvPr>
            <p:ph type="body" sz="quarter" idx="10"/>
          </p:nvPr>
        </p:nvSpPr>
        <p:spPr/>
        <p:txBody>
          <a:bodyPr/>
          <a:lstStyle/>
          <a:p>
            <a:r>
              <a:rPr lang="zh-CN" altLang="en-US" dirty="0">
                <a:cs typeface="+mn-ea"/>
                <a:sym typeface="+mn-lt"/>
              </a:rPr>
              <a:t>新 安 全 生 产 法 的 十 大 亮 点</a:t>
            </a:r>
          </a:p>
          <a:p>
            <a:endParaRPr lang="zh-CN" altLang="en-US" dirty="0"/>
          </a:p>
        </p:txBody>
      </p:sp>
      <p:pic>
        <p:nvPicPr>
          <p:cNvPr id="12" name="图片 11">
            <a:extLst>
              <a:ext uri="{FF2B5EF4-FFF2-40B4-BE49-F238E27FC236}">
                <a16:creationId xmlns:a16="http://schemas.microsoft.com/office/drawing/2014/main" id="{4223B9F1-0B48-4BDF-8BB5-588FA6A72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06821" y="1194039"/>
            <a:ext cx="10585178" cy="5544258"/>
            <a:chOff x="904084" y="2392593"/>
            <a:chExt cx="2540816" cy="2768370"/>
          </a:xfrm>
        </p:grpSpPr>
        <p:sp>
          <p:nvSpPr>
            <p:cNvPr id="8" name="AutoShape 15"/>
            <p:cNvSpPr>
              <a:spLocks noChangeArrowheads="1"/>
            </p:cNvSpPr>
            <p:nvPr/>
          </p:nvSpPr>
          <p:spPr bwMode="auto">
            <a:xfrm>
              <a:off x="904084" y="2392593"/>
              <a:ext cx="2540816" cy="2187575"/>
            </a:xfrm>
            <a:prstGeom prst="roundRect">
              <a:avLst>
                <a:gd name="adj" fmla="val 8046"/>
              </a:avLst>
            </a:prstGeom>
            <a:noFill/>
            <a:ln w="9525">
              <a:noFill/>
              <a:round/>
            </a:ln>
            <a:effectLst>
              <a:outerShdw dist="35921" dir="2700000" algn="ctr" rotWithShape="0">
                <a:schemeClr val="bg1">
                  <a:lumMod val="85000"/>
                </a:schemeClr>
              </a:outerShdw>
            </a:effectLst>
          </p:spPr>
          <p:txBody>
            <a:bodyPr lIns="90000" tIns="288000" rIns="90000" bIns="46800" anchor="ctr"/>
            <a:lstStyle/>
            <a:p>
              <a:pPr>
                <a:lnSpc>
                  <a:spcPct val="130000"/>
                </a:lnSpc>
                <a:defRPr/>
              </a:pPr>
              <a:r>
                <a:rPr lang="en-US" altLang="zh-CN" dirty="0">
                  <a:solidFill>
                    <a:schemeClr val="bg2">
                      <a:lumMod val="10000"/>
                    </a:schemeClr>
                  </a:solidFill>
                  <a:cs typeface="+mn-ea"/>
                  <a:sym typeface="+mn-lt"/>
                </a:rPr>
                <a:t>1</a:t>
              </a:r>
              <a:r>
                <a:rPr lang="zh-CN" altLang="en-US" dirty="0">
                  <a:solidFill>
                    <a:schemeClr val="bg2">
                      <a:lumMod val="10000"/>
                    </a:schemeClr>
                  </a:solidFill>
                  <a:cs typeface="+mn-ea"/>
                  <a:sym typeface="+mn-lt"/>
                </a:rPr>
                <a:t>、规定了事故行政处罚和终身行业禁入。</a:t>
              </a:r>
              <a:endParaRPr lang="en-US" altLang="zh-CN" dirty="0">
                <a:solidFill>
                  <a:schemeClr val="bg2">
                    <a:lumMod val="10000"/>
                  </a:schemeClr>
                </a:solidFill>
                <a:cs typeface="+mn-ea"/>
                <a:sym typeface="+mn-lt"/>
              </a:endParaRPr>
            </a:p>
            <a:p>
              <a:pPr>
                <a:lnSpc>
                  <a:spcPct val="130000"/>
                </a:lnSpc>
                <a:defRPr/>
              </a:pPr>
              <a:r>
                <a:rPr lang="en-US" altLang="zh-CN" dirty="0">
                  <a:solidFill>
                    <a:schemeClr val="bg2">
                      <a:lumMod val="10000"/>
                    </a:schemeClr>
                  </a:solidFill>
                  <a:cs typeface="+mn-ea"/>
                  <a:sym typeface="+mn-lt"/>
                </a:rPr>
                <a:t>	a.</a:t>
              </a:r>
              <a:r>
                <a:rPr lang="zh-CN" altLang="en-US" dirty="0">
                  <a:solidFill>
                    <a:schemeClr val="bg2">
                      <a:lumMod val="10000"/>
                    </a:schemeClr>
                  </a:solidFill>
                  <a:cs typeface="+mn-ea"/>
                  <a:sym typeface="+mn-lt"/>
                </a:rPr>
                <a:t>设立了对主要负责人的八项罚款处罚</a:t>
              </a:r>
              <a:r>
                <a:rPr lang="en-US" altLang="zh-CN" dirty="0">
                  <a:solidFill>
                    <a:schemeClr val="bg2">
                      <a:lumMod val="10000"/>
                    </a:schemeClr>
                  </a:solidFill>
                  <a:cs typeface="+mn-ea"/>
                  <a:sym typeface="+mn-lt"/>
                </a:rPr>
                <a:t>;</a:t>
              </a:r>
            </a:p>
            <a:p>
              <a:pPr>
                <a:lnSpc>
                  <a:spcPct val="130000"/>
                </a:lnSpc>
                <a:defRPr/>
              </a:pPr>
              <a:r>
                <a:rPr lang="en-US" altLang="zh-CN" dirty="0">
                  <a:solidFill>
                    <a:schemeClr val="bg2">
                      <a:lumMod val="10000"/>
                    </a:schemeClr>
                  </a:solidFill>
                  <a:cs typeface="+mn-ea"/>
                  <a:sym typeface="+mn-lt"/>
                </a:rPr>
                <a:t>	b.</a:t>
              </a:r>
              <a:r>
                <a:rPr lang="zh-CN" altLang="en-US" dirty="0">
                  <a:solidFill>
                    <a:schemeClr val="bg2">
                      <a:lumMod val="10000"/>
                    </a:schemeClr>
                  </a:solidFill>
                  <a:cs typeface="+mn-ea"/>
                  <a:sym typeface="+mn-lt"/>
                </a:rPr>
                <a:t>大幅提高对事故责任单位的罚款金额；</a:t>
              </a:r>
              <a:endParaRPr lang="en-US" altLang="zh-CN" dirty="0">
                <a:solidFill>
                  <a:schemeClr val="bg2">
                    <a:lumMod val="10000"/>
                  </a:schemeClr>
                </a:solidFill>
                <a:cs typeface="+mn-ea"/>
                <a:sym typeface="+mn-lt"/>
              </a:endParaRPr>
            </a:p>
            <a:p>
              <a:pPr>
                <a:lnSpc>
                  <a:spcPct val="130000"/>
                </a:lnSpc>
                <a:defRPr/>
              </a:pPr>
              <a:r>
                <a:rPr lang="en-US" altLang="zh-CN" dirty="0">
                  <a:solidFill>
                    <a:schemeClr val="bg2">
                      <a:lumMod val="10000"/>
                    </a:schemeClr>
                  </a:solidFill>
                  <a:cs typeface="+mn-ea"/>
                  <a:sym typeface="+mn-lt"/>
                </a:rPr>
                <a:t>	c.</a:t>
              </a:r>
              <a:r>
                <a:rPr lang="zh-CN" altLang="en-US" dirty="0">
                  <a:solidFill>
                    <a:schemeClr val="bg2">
                      <a:lumMod val="10000"/>
                    </a:schemeClr>
                  </a:solidFill>
                  <a:cs typeface="+mn-ea"/>
                  <a:sym typeface="+mn-lt"/>
                </a:rPr>
                <a:t>对重大、特别重大事故负有责任的终身不得担任本行业生产经营单位的主要负责人。</a:t>
              </a:r>
              <a:endParaRPr lang="en-US" altLang="zh-CN" dirty="0">
                <a:solidFill>
                  <a:schemeClr val="bg2">
                    <a:lumMod val="10000"/>
                  </a:schemeClr>
                </a:solidFill>
                <a:cs typeface="+mn-ea"/>
                <a:sym typeface="+mn-lt"/>
              </a:endParaRPr>
            </a:p>
            <a:p>
              <a:pPr>
                <a:lnSpc>
                  <a:spcPct val="130000"/>
                </a:lnSpc>
                <a:defRPr/>
              </a:pPr>
              <a:r>
                <a:rPr lang="en-US" altLang="zh-CN" dirty="0">
                  <a:solidFill>
                    <a:schemeClr val="bg2">
                      <a:lumMod val="10000"/>
                    </a:schemeClr>
                  </a:solidFill>
                  <a:cs typeface="+mn-ea"/>
                  <a:sym typeface="+mn-lt"/>
                </a:rPr>
                <a:t>2</a:t>
              </a:r>
              <a:r>
                <a:rPr lang="zh-CN" altLang="en-US" dirty="0">
                  <a:solidFill>
                    <a:schemeClr val="bg2">
                      <a:lumMod val="10000"/>
                    </a:schemeClr>
                  </a:solidFill>
                  <a:cs typeface="+mn-ea"/>
                  <a:sym typeface="+mn-lt"/>
                </a:rPr>
                <a:t>、加大罚款处罚力度。（罚款上限提高了</a:t>
              </a:r>
              <a:r>
                <a:rPr lang="en-US" altLang="zh-CN" dirty="0">
                  <a:solidFill>
                    <a:schemeClr val="bg2">
                      <a:lumMod val="10000"/>
                    </a:schemeClr>
                  </a:solidFill>
                  <a:cs typeface="+mn-ea"/>
                  <a:sym typeface="+mn-lt"/>
                </a:rPr>
                <a:t>2</a:t>
              </a:r>
              <a:r>
                <a:rPr lang="zh-CN" altLang="en-US" dirty="0">
                  <a:solidFill>
                    <a:schemeClr val="bg2">
                      <a:lumMod val="10000"/>
                    </a:schemeClr>
                  </a:solidFill>
                  <a:cs typeface="+mn-ea"/>
                  <a:sym typeface="+mn-lt"/>
                </a:rPr>
                <a:t>至</a:t>
              </a:r>
              <a:r>
                <a:rPr lang="en-US" altLang="zh-CN" dirty="0">
                  <a:solidFill>
                    <a:schemeClr val="bg2">
                      <a:lumMod val="10000"/>
                    </a:schemeClr>
                  </a:solidFill>
                  <a:cs typeface="+mn-ea"/>
                  <a:sym typeface="+mn-lt"/>
                </a:rPr>
                <a:t>5</a:t>
              </a:r>
              <a:r>
                <a:rPr lang="zh-CN" altLang="en-US" dirty="0">
                  <a:solidFill>
                    <a:schemeClr val="bg2">
                      <a:lumMod val="10000"/>
                    </a:schemeClr>
                  </a:solidFill>
                  <a:cs typeface="+mn-ea"/>
                  <a:sym typeface="+mn-lt"/>
                </a:rPr>
                <a:t>倍）</a:t>
              </a:r>
              <a:endParaRPr lang="en-US" altLang="zh-CN" dirty="0">
                <a:solidFill>
                  <a:schemeClr val="bg2">
                    <a:lumMod val="10000"/>
                  </a:schemeClr>
                </a:solidFill>
                <a:cs typeface="+mn-ea"/>
                <a:sym typeface="+mn-lt"/>
              </a:endParaRPr>
            </a:p>
            <a:p>
              <a:pPr>
                <a:lnSpc>
                  <a:spcPct val="130000"/>
                </a:lnSpc>
                <a:defRPr/>
              </a:pPr>
              <a:r>
                <a:rPr lang="en-US" altLang="zh-CN" dirty="0">
                  <a:solidFill>
                    <a:schemeClr val="bg2">
                      <a:lumMod val="10000"/>
                    </a:schemeClr>
                  </a:solidFill>
                  <a:cs typeface="+mn-ea"/>
                  <a:sym typeface="+mn-lt"/>
                </a:rPr>
                <a:t>3</a:t>
              </a:r>
              <a:r>
                <a:rPr lang="zh-CN" altLang="en-US" dirty="0">
                  <a:solidFill>
                    <a:schemeClr val="bg2">
                      <a:lumMod val="10000"/>
                    </a:schemeClr>
                  </a:solidFill>
                  <a:cs typeface="+mn-ea"/>
                  <a:sym typeface="+mn-lt"/>
                </a:rPr>
                <a:t>、建立了严重违法行为公告和通报制度</a:t>
              </a:r>
            </a:p>
          </p:txBody>
        </p:sp>
        <p:sp>
          <p:nvSpPr>
            <p:cNvPr id="10" name="AutoShape 18"/>
            <p:cNvSpPr>
              <a:spLocks noChangeArrowheads="1"/>
            </p:cNvSpPr>
            <p:nvPr/>
          </p:nvSpPr>
          <p:spPr bwMode="auto">
            <a:xfrm>
              <a:off x="1219200" y="2598738"/>
              <a:ext cx="1574800" cy="357187"/>
            </a:xfrm>
            <a:prstGeom prst="roundRect">
              <a:avLst>
                <a:gd name="adj" fmla="val 50000"/>
              </a:avLst>
            </a:prstGeom>
            <a:solidFill>
              <a:schemeClr val="accent1"/>
            </a:solidFill>
            <a:ln w="9525">
              <a:noFill/>
              <a:round/>
            </a:ln>
          </p:spPr>
          <p:txBody>
            <a:bodyPr wrap="none" anchor="ctr"/>
            <a:lstStyle/>
            <a:p>
              <a:pPr algn="ctr">
                <a:lnSpc>
                  <a:spcPct val="130000"/>
                </a:lnSpc>
                <a:defRPr/>
              </a:pPr>
              <a:r>
                <a:rPr lang="zh-CN" altLang="en-US" sz="2400" b="1" dirty="0">
                  <a:solidFill>
                    <a:srgbClr val="FF0000"/>
                  </a:solidFill>
                  <a:cs typeface="+mn-ea"/>
                  <a:sym typeface="+mn-lt"/>
                </a:rPr>
                <a:t>     </a:t>
              </a:r>
              <a:r>
                <a:rPr lang="zh-CN" altLang="en-US" sz="2400" b="1" dirty="0">
                  <a:solidFill>
                    <a:schemeClr val="bg1"/>
                  </a:solidFill>
                  <a:cs typeface="+mn-ea"/>
                  <a:sym typeface="+mn-lt"/>
                </a:rPr>
                <a:t>加大对安全生产违法行为的责任追究力度</a:t>
              </a:r>
              <a:endParaRPr lang="en-US" altLang="zh-CN" sz="2400" kern="0" dirty="0">
                <a:solidFill>
                  <a:schemeClr val="bg1"/>
                </a:solidFill>
                <a:cs typeface="+mn-ea"/>
                <a:sym typeface="+mn-lt"/>
              </a:endParaRPr>
            </a:p>
          </p:txBody>
        </p:sp>
        <p:sp>
          <p:nvSpPr>
            <p:cNvPr id="11" name="AutoShape 19"/>
            <p:cNvSpPr>
              <a:spLocks noChangeArrowheads="1"/>
            </p:cNvSpPr>
            <p:nvPr/>
          </p:nvSpPr>
          <p:spPr bwMode="auto">
            <a:xfrm>
              <a:off x="1147763" y="2557463"/>
              <a:ext cx="1801812" cy="2603500"/>
            </a:xfrm>
            <a:prstGeom prst="can">
              <a:avLst>
                <a:gd name="adj" fmla="val 2855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none" lIns="105357" tIns="52679" rIns="105357" bIns="52679" anchor="ctr"/>
            <a:lstStyle/>
            <a:p>
              <a:pPr defTabSz="1054100" latinLnBrk="1">
                <a:lnSpc>
                  <a:spcPct val="130000"/>
                </a:lnSpc>
              </a:pPr>
              <a:endParaRPr lang="zh-CN" altLang="zh-CN" sz="2800" i="1">
                <a:cs typeface="+mn-ea"/>
                <a:sym typeface="+mn-lt"/>
              </a:endParaRPr>
            </a:p>
          </p:txBody>
        </p:sp>
      </p:grpSp>
      <p:sp>
        <p:nvSpPr>
          <p:cNvPr id="12" name="椭圆 11"/>
          <p:cNvSpPr/>
          <p:nvPr/>
        </p:nvSpPr>
        <p:spPr>
          <a:xfrm>
            <a:off x="3035648" y="1647217"/>
            <a:ext cx="560050" cy="578825"/>
          </a:xfrm>
          <a:prstGeom prst="ellipse">
            <a:avLst/>
          </a:prstGeom>
          <a:solidFill>
            <a:schemeClr val="accent1"/>
          </a:solidFill>
          <a:ln>
            <a:solidFill>
              <a:schemeClr val="bg1"/>
            </a:solidFill>
          </a:ln>
          <a:effectLst>
            <a:innerShdw blurRad="76200" dist="25400" dir="18900000">
              <a:prstClr val="black">
                <a:alpha val="15000"/>
              </a:prstClr>
            </a:innerShdw>
          </a:effectLst>
        </p:spPr>
        <p:txBody>
          <a:bodyPr lIns="0" tIns="0" rIns="0" bIns="0" anchor="ctr"/>
          <a:lstStyle/>
          <a:p>
            <a:pPr algn="ctr">
              <a:lnSpc>
                <a:spcPct val="130000"/>
              </a:lnSpc>
              <a:defRPr/>
            </a:pPr>
            <a:r>
              <a:rPr lang="en-US" altLang="zh-CN" sz="2400" b="1" dirty="0">
                <a:solidFill>
                  <a:schemeClr val="bg1"/>
                </a:solidFill>
                <a:cs typeface="+mn-ea"/>
                <a:sym typeface="+mn-lt"/>
              </a:rPr>
              <a:t>10</a:t>
            </a:r>
            <a:endParaRPr lang="zh-CN" altLang="en-US" sz="2400" b="1" dirty="0">
              <a:solidFill>
                <a:schemeClr val="bg1"/>
              </a:solidFill>
              <a:cs typeface="+mn-ea"/>
              <a:sym typeface="+mn-lt"/>
            </a:endParaRPr>
          </a:p>
        </p:txBody>
      </p:sp>
      <p:sp>
        <p:nvSpPr>
          <p:cNvPr id="3" name="文本占位符 2">
            <a:extLst>
              <a:ext uri="{FF2B5EF4-FFF2-40B4-BE49-F238E27FC236}">
                <a16:creationId xmlns:a16="http://schemas.microsoft.com/office/drawing/2014/main" id="{5AB3C20A-CE57-43CC-9C1B-AD54D2214634}"/>
              </a:ext>
            </a:extLst>
          </p:cNvPr>
          <p:cNvSpPr>
            <a:spLocks noGrp="1"/>
          </p:cNvSpPr>
          <p:nvPr>
            <p:ph type="body" sz="quarter" idx="10"/>
          </p:nvPr>
        </p:nvSpPr>
        <p:spPr/>
        <p:txBody>
          <a:bodyPr/>
          <a:lstStyle/>
          <a:p>
            <a:r>
              <a:rPr lang="zh-CN" altLang="en-US" dirty="0">
                <a:cs typeface="+mn-ea"/>
                <a:sym typeface="+mn-lt"/>
              </a:rPr>
              <a:t>新 安 全 生 产 法 的 十 大 亮 点</a:t>
            </a:r>
          </a:p>
          <a:p>
            <a:endParaRPr lang="zh-CN" altLang="en-US" dirty="0"/>
          </a:p>
        </p:txBody>
      </p:sp>
      <p:pic>
        <p:nvPicPr>
          <p:cNvPr id="13" name="图片 12">
            <a:extLst>
              <a:ext uri="{FF2B5EF4-FFF2-40B4-BE49-F238E27FC236}">
                <a16:creationId xmlns:a16="http://schemas.microsoft.com/office/drawing/2014/main" id="{D10609ED-4EED-4BD6-933A-1467F6635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192" y="4833743"/>
            <a:ext cx="2473616" cy="2030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82809" y="908720"/>
            <a:ext cx="3426381" cy="3115070"/>
            <a:chOff x="1296988" y="2473877"/>
            <a:chExt cx="2870200" cy="2623586"/>
          </a:xfrm>
        </p:grpSpPr>
        <p:cxnSp>
          <p:nvCxnSpPr>
            <p:cNvPr id="13" name="直接连接符​​ 11">
              <a:extLst>
                <a:ext uri="{FF2B5EF4-FFF2-40B4-BE49-F238E27FC236}">
                  <a16:creationId xmlns:a16="http://schemas.microsoft.com/office/drawing/2014/main" id="{F968B7E3-41E3-41D6-B00C-7133F1C17D5E}"/>
                </a:ext>
              </a:extLst>
            </p:cNvPr>
            <p:cNvCxnSpPr>
              <a:cxnSpLocks/>
              <a:stCxn id="8" idx="4"/>
              <a:endCxn id="12" idx="1"/>
            </p:cNvCxnSpPr>
            <p:nvPr/>
          </p:nvCxnSpPr>
          <p:spPr bwMode="auto">
            <a:xfrm>
              <a:off x="2745915" y="2723435"/>
              <a:ext cx="789283" cy="698495"/>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11"/>
            <p:cNvCxnSpPr>
              <a:cxnSpLocks/>
              <a:stCxn id="11" idx="7"/>
            </p:cNvCxnSpPr>
            <p:nvPr/>
          </p:nvCxnSpPr>
          <p:spPr bwMode="auto">
            <a:xfrm flipV="1">
              <a:off x="1921282" y="2573077"/>
              <a:ext cx="945231" cy="829478"/>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椭圆​​ 4"/>
            <p:cNvSpPr/>
            <p:nvPr/>
          </p:nvSpPr>
          <p:spPr bwMode="auto">
            <a:xfrm>
              <a:off x="2578784" y="2473877"/>
              <a:ext cx="334262" cy="325438"/>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8" name="椭圆​​ 6"/>
            <p:cNvSpPr/>
            <p:nvPr/>
          </p:nvSpPr>
          <p:spPr bwMode="auto">
            <a:xfrm>
              <a:off x="2652253" y="2534524"/>
              <a:ext cx="187325" cy="188912"/>
            </a:xfrm>
            <a:prstGeom prst="ellipse">
              <a:avLst/>
            </a:prstGeom>
            <a:solidFill>
              <a:schemeClr val="accent1">
                <a:lumMod val="75000"/>
              </a:schemeClr>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9" name="任意多边形 8"/>
            <p:cNvSpPr/>
            <p:nvPr/>
          </p:nvSpPr>
          <p:spPr bwMode="auto">
            <a:xfrm>
              <a:off x="1296988" y="3455988"/>
              <a:ext cx="2870200" cy="1641475"/>
            </a:xfrm>
            <a:custGeom>
              <a:avLst/>
              <a:gdLst>
                <a:gd name="connsiteX0" fmla="*/ 2696097 w 2870929"/>
                <a:gd name="connsiteY0" fmla="*/ 0 h 1640509"/>
                <a:gd name="connsiteX1" fmla="*/ 2866543 w 2870929"/>
                <a:gd name="connsiteY1" fmla="*/ 169292 h 1640509"/>
                <a:gd name="connsiteX2" fmla="*/ 2870929 w 2870929"/>
                <a:gd name="connsiteY2" fmla="*/ 1461495 h 1640509"/>
                <a:gd name="connsiteX3" fmla="*/ 2701636 w 2870929"/>
                <a:gd name="connsiteY3" fmla="*/ 1631941 h 1640509"/>
                <a:gd name="connsiteX4" fmla="*/ 177541 w 2870929"/>
                <a:gd name="connsiteY4" fmla="*/ 1640509 h 1640509"/>
                <a:gd name="connsiteX5" fmla="*/ 7095 w 2870929"/>
                <a:gd name="connsiteY5" fmla="*/ 1471216 h 1640509"/>
                <a:gd name="connsiteX6" fmla="*/ 4834 w 2870929"/>
                <a:gd name="connsiteY6" fmla="*/ 805013 h 1640509"/>
                <a:gd name="connsiteX7" fmla="*/ 0 w 2870929"/>
                <a:gd name="connsiteY7" fmla="*/ 805013 h 1640509"/>
                <a:gd name="connsiteX8" fmla="*/ 0 w 2870929"/>
                <a:gd name="connsiteY8" fmla="*/ 144881 h 1640509"/>
                <a:gd name="connsiteX9" fmla="*/ 132030 w 2870929"/>
                <a:gd name="connsiteY9" fmla="*/ 12851 h 1640509"/>
                <a:gd name="connsiteX10" fmla="*/ 151150 w 2870929"/>
                <a:gd name="connsiteY10" fmla="*/ 12851 h 1640509"/>
                <a:gd name="connsiteX11" fmla="*/ 172001 w 2870929"/>
                <a:gd name="connsiteY11" fmla="*/ 8568 h 164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0929" h="1640509">
                  <a:moveTo>
                    <a:pt x="2696097" y="0"/>
                  </a:moveTo>
                  <a:cubicBezTo>
                    <a:pt x="2789914" y="-318"/>
                    <a:pt x="2866224" y="75476"/>
                    <a:pt x="2866543" y="169292"/>
                  </a:cubicBezTo>
                  <a:lnTo>
                    <a:pt x="2870929" y="1461495"/>
                  </a:lnTo>
                  <a:cubicBezTo>
                    <a:pt x="2871247" y="1555311"/>
                    <a:pt x="2795453" y="1631622"/>
                    <a:pt x="2701636" y="1631941"/>
                  </a:cubicBezTo>
                  <a:lnTo>
                    <a:pt x="177541" y="1640509"/>
                  </a:lnTo>
                  <a:cubicBezTo>
                    <a:pt x="83724" y="1640827"/>
                    <a:pt x="7414" y="1565032"/>
                    <a:pt x="7095" y="1471216"/>
                  </a:cubicBezTo>
                  <a:lnTo>
                    <a:pt x="4834" y="805013"/>
                  </a:lnTo>
                  <a:lnTo>
                    <a:pt x="0" y="805013"/>
                  </a:lnTo>
                  <a:lnTo>
                    <a:pt x="0" y="144881"/>
                  </a:lnTo>
                  <a:cubicBezTo>
                    <a:pt x="0" y="71963"/>
                    <a:pt x="59112" y="12851"/>
                    <a:pt x="132030" y="12851"/>
                  </a:cubicBezTo>
                  <a:lnTo>
                    <a:pt x="151150" y="12851"/>
                  </a:lnTo>
                  <a:lnTo>
                    <a:pt x="172001" y="85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0" name="圆角矩形​​ 3"/>
            <p:cNvSpPr/>
            <p:nvPr/>
          </p:nvSpPr>
          <p:spPr bwMode="auto">
            <a:xfrm>
              <a:off x="1427163" y="3619500"/>
              <a:ext cx="2620962" cy="1346200"/>
            </a:xfrm>
            <a:prstGeom prst="roundRect">
              <a:avLst>
                <a:gd name="adj" fmla="val 7418"/>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lnSpc>
                  <a:spcPct val="130000"/>
                </a:lnSpc>
              </a:pPr>
              <a:r>
                <a:rPr lang="zh-CN" altLang="en-US" sz="2000" b="1" dirty="0">
                  <a:solidFill>
                    <a:schemeClr val="accent1"/>
                  </a:solidFill>
                  <a:cs typeface="+mn-ea"/>
                  <a:sym typeface="+mn-lt"/>
                </a:rPr>
                <a:t>新 版</a:t>
              </a:r>
              <a:r>
                <a:rPr lang="en-US" altLang="zh-CN" sz="2000" b="1" dirty="0">
                  <a:solidFill>
                    <a:schemeClr val="accent1"/>
                  </a:solidFill>
                  <a:cs typeface="+mn-ea"/>
                  <a:sym typeface="+mn-lt"/>
                </a:rPr>
                <a:t>《</a:t>
              </a:r>
              <a:r>
                <a:rPr lang="zh-CN" altLang="en-US" sz="2000" b="1" dirty="0">
                  <a:solidFill>
                    <a:schemeClr val="accent1"/>
                  </a:solidFill>
                  <a:cs typeface="+mn-ea"/>
                  <a:sym typeface="+mn-lt"/>
                </a:rPr>
                <a:t>安 全 生 产 法</a:t>
              </a:r>
              <a:r>
                <a:rPr lang="en-US" altLang="zh-CN" sz="2000" b="1" dirty="0">
                  <a:solidFill>
                    <a:schemeClr val="accent1"/>
                  </a:solidFill>
                  <a:cs typeface="+mn-ea"/>
                  <a:sym typeface="+mn-lt"/>
                </a:rPr>
                <a:t>》</a:t>
              </a:r>
              <a:r>
                <a:rPr lang="zh-CN" altLang="en-US" sz="2000" b="1" dirty="0">
                  <a:solidFill>
                    <a:schemeClr val="accent1"/>
                  </a:solidFill>
                  <a:cs typeface="+mn-ea"/>
                  <a:sym typeface="+mn-lt"/>
                </a:rPr>
                <a:t>解 读</a:t>
              </a:r>
            </a:p>
          </p:txBody>
        </p:sp>
        <p:sp>
          <p:nvSpPr>
            <p:cNvPr id="11" name="椭圆​​ 8"/>
            <p:cNvSpPr/>
            <p:nvPr/>
          </p:nvSpPr>
          <p:spPr bwMode="auto">
            <a:xfrm rot="21283523">
              <a:off x="1823682" y="3388830"/>
              <a:ext cx="119062" cy="119062"/>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2" name="椭圆​​ 9"/>
            <p:cNvSpPr/>
            <p:nvPr/>
          </p:nvSpPr>
          <p:spPr bwMode="auto">
            <a:xfrm rot="21283523">
              <a:off x="3521432" y="3400425"/>
              <a:ext cx="119063" cy="119063"/>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grpSp>
    </p:spTree>
    <p:extLst>
      <p:ext uri="{BB962C8B-B14F-4D97-AF65-F5344CB8AC3E}">
        <p14:creationId xmlns:p14="http://schemas.microsoft.com/office/powerpoint/2010/main" val="1547751081"/>
      </p:ext>
    </p:extLst>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049435" y="489504"/>
            <a:ext cx="1964053" cy="597215"/>
          </a:xfrm>
          <a:prstGeom prst="rect">
            <a:avLst/>
          </a:prstGeom>
        </p:spPr>
        <p:txBody>
          <a:bodyPr wrap="square">
            <a:spAutoFit/>
          </a:bodyPr>
          <a:lstStyle/>
          <a:p>
            <a:pPr algn="dist">
              <a:lnSpc>
                <a:spcPct val="130000"/>
              </a:lnSpc>
            </a:pPr>
            <a:r>
              <a:rPr lang="zh-CN" altLang="en-US" sz="2800" b="1" dirty="0">
                <a:solidFill>
                  <a:schemeClr val="accent1"/>
                </a:solidFill>
                <a:cs typeface="+mn-ea"/>
                <a:sym typeface="+mn-lt"/>
              </a:rPr>
              <a:t>总  则</a:t>
            </a:r>
            <a:endParaRPr lang="zh-CN" altLang="en-US" sz="2800" dirty="0">
              <a:solidFill>
                <a:schemeClr val="accent1"/>
              </a:solidFill>
              <a:cs typeface="+mn-ea"/>
              <a:sym typeface="+mn-lt"/>
            </a:endParaRPr>
          </a:p>
        </p:txBody>
      </p:sp>
      <p:grpSp>
        <p:nvGrpSpPr>
          <p:cNvPr id="36" name="组合 35"/>
          <p:cNvGrpSpPr/>
          <p:nvPr/>
        </p:nvGrpSpPr>
        <p:grpSpPr>
          <a:xfrm>
            <a:off x="2063552" y="1628801"/>
            <a:ext cx="8136904" cy="4392487"/>
            <a:chOff x="1011238" y="2555875"/>
            <a:chExt cx="7096125" cy="2900363"/>
          </a:xfrm>
        </p:grpSpPr>
        <p:sp>
          <p:nvSpPr>
            <p:cNvPr id="37" name="任意多边形 36"/>
            <p:cNvSpPr/>
            <p:nvPr/>
          </p:nvSpPr>
          <p:spPr>
            <a:xfrm>
              <a:off x="1287463" y="3314700"/>
              <a:ext cx="350837" cy="141288"/>
            </a:xfrm>
            <a:custGeom>
              <a:avLst/>
              <a:gdLst>
                <a:gd name="connsiteX0" fmla="*/ 137160 w 365760"/>
                <a:gd name="connsiteY0" fmla="*/ 0 h 146304"/>
                <a:gd name="connsiteX1" fmla="*/ 365760 w 365760"/>
                <a:gd name="connsiteY1" fmla="*/ 146304 h 146304"/>
                <a:gd name="connsiteX2" fmla="*/ 0 w 365760"/>
                <a:gd name="connsiteY2" fmla="*/ 27432 h 146304"/>
                <a:gd name="connsiteX3" fmla="*/ 137160 w 365760"/>
                <a:gd name="connsiteY3" fmla="*/ 0 h 146304"/>
                <a:gd name="connsiteX0-1" fmla="*/ 124460 w 353060"/>
                <a:gd name="connsiteY0-2" fmla="*/ 0 h 146304"/>
                <a:gd name="connsiteX1-3" fmla="*/ 353060 w 353060"/>
                <a:gd name="connsiteY1-4" fmla="*/ 146304 h 146304"/>
                <a:gd name="connsiteX2-5" fmla="*/ 0 w 353060"/>
                <a:gd name="connsiteY2-6" fmla="*/ 59182 h 146304"/>
                <a:gd name="connsiteX3-7" fmla="*/ 124460 w 353060"/>
                <a:gd name="connsiteY3-8" fmla="*/ 0 h 146304"/>
                <a:gd name="connsiteX0-9" fmla="*/ 194310 w 353060"/>
                <a:gd name="connsiteY0-10" fmla="*/ 0 h 159004"/>
                <a:gd name="connsiteX1-11" fmla="*/ 353060 w 353060"/>
                <a:gd name="connsiteY1-12" fmla="*/ 159004 h 159004"/>
                <a:gd name="connsiteX2-13" fmla="*/ 0 w 353060"/>
                <a:gd name="connsiteY2-14" fmla="*/ 71882 h 159004"/>
                <a:gd name="connsiteX3-15" fmla="*/ 194310 w 353060"/>
                <a:gd name="connsiteY3-16" fmla="*/ 0 h 159004"/>
                <a:gd name="connsiteX0-17" fmla="*/ 166093 w 353060"/>
                <a:gd name="connsiteY0-18" fmla="*/ 0 h 133867"/>
                <a:gd name="connsiteX1-19" fmla="*/ 353060 w 353060"/>
                <a:gd name="connsiteY1-20" fmla="*/ 133867 h 133867"/>
                <a:gd name="connsiteX2-21" fmla="*/ 0 w 353060"/>
                <a:gd name="connsiteY2-22" fmla="*/ 46745 h 133867"/>
                <a:gd name="connsiteX3-23" fmla="*/ 166093 w 353060"/>
                <a:gd name="connsiteY3-24" fmla="*/ 0 h 133867"/>
                <a:gd name="connsiteX0-25" fmla="*/ 132234 w 353060"/>
                <a:gd name="connsiteY0-26" fmla="*/ 0 h 126326"/>
                <a:gd name="connsiteX1-27" fmla="*/ 353060 w 353060"/>
                <a:gd name="connsiteY1-28" fmla="*/ 126326 h 126326"/>
                <a:gd name="connsiteX2-29" fmla="*/ 0 w 353060"/>
                <a:gd name="connsiteY2-30" fmla="*/ 39204 h 126326"/>
                <a:gd name="connsiteX3-31" fmla="*/ 132234 w 353060"/>
                <a:gd name="connsiteY3-32" fmla="*/ 0 h 126326"/>
              </a:gdLst>
              <a:ahLst/>
              <a:cxnLst>
                <a:cxn ang="0">
                  <a:pos x="connsiteX0-25" y="connsiteY0-26"/>
                </a:cxn>
                <a:cxn ang="0">
                  <a:pos x="connsiteX1-27" y="connsiteY1-28"/>
                </a:cxn>
                <a:cxn ang="0">
                  <a:pos x="connsiteX2-29" y="connsiteY2-30"/>
                </a:cxn>
                <a:cxn ang="0">
                  <a:pos x="connsiteX3-31" y="connsiteY3-32"/>
                </a:cxn>
              </a:cxnLst>
              <a:rect l="l" t="t" r="r" b="b"/>
              <a:pathLst>
                <a:path w="353060" h="126326">
                  <a:moveTo>
                    <a:pt x="132234" y="0"/>
                  </a:moveTo>
                  <a:lnTo>
                    <a:pt x="353060" y="126326"/>
                  </a:lnTo>
                  <a:lnTo>
                    <a:pt x="0" y="39204"/>
                  </a:lnTo>
                  <a:lnTo>
                    <a:pt x="1322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8" name="任意多边形 37"/>
            <p:cNvSpPr/>
            <p:nvPr/>
          </p:nvSpPr>
          <p:spPr>
            <a:xfrm>
              <a:off x="1169988" y="2982913"/>
              <a:ext cx="269875" cy="376237"/>
            </a:xfrm>
            <a:custGeom>
              <a:avLst/>
              <a:gdLst>
                <a:gd name="connsiteX0" fmla="*/ 0 w 420624"/>
                <a:gd name="connsiteY0" fmla="*/ 54864 h 585216"/>
                <a:gd name="connsiteX1" fmla="*/ 192024 w 420624"/>
                <a:gd name="connsiteY1" fmla="*/ 585216 h 585216"/>
                <a:gd name="connsiteX2" fmla="*/ 393192 w 420624"/>
                <a:gd name="connsiteY2" fmla="*/ 521208 h 585216"/>
                <a:gd name="connsiteX3" fmla="*/ 420624 w 420624"/>
                <a:gd name="connsiteY3" fmla="*/ 0 h 585216"/>
                <a:gd name="connsiteX4" fmla="*/ 0 w 420624"/>
                <a:gd name="connsiteY4" fmla="*/ 54864 h 585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624" h="585216">
                  <a:moveTo>
                    <a:pt x="0" y="54864"/>
                  </a:moveTo>
                  <a:lnTo>
                    <a:pt x="192024" y="585216"/>
                  </a:lnTo>
                  <a:lnTo>
                    <a:pt x="393192" y="521208"/>
                  </a:lnTo>
                  <a:lnTo>
                    <a:pt x="420624" y="0"/>
                  </a:lnTo>
                  <a:lnTo>
                    <a:pt x="0" y="5486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9" name="任意多边形 38"/>
            <p:cNvSpPr/>
            <p:nvPr/>
          </p:nvSpPr>
          <p:spPr>
            <a:xfrm>
              <a:off x="1074738" y="2555875"/>
              <a:ext cx="1493837" cy="627063"/>
            </a:xfrm>
            <a:custGeom>
              <a:avLst/>
              <a:gdLst>
                <a:gd name="connsiteX0" fmla="*/ 45720 w 4562856"/>
                <a:gd name="connsiteY0" fmla="*/ 475488 h 1911096"/>
                <a:gd name="connsiteX1" fmla="*/ 4562856 w 4562856"/>
                <a:gd name="connsiteY1" fmla="*/ 0 h 1911096"/>
                <a:gd name="connsiteX2" fmla="*/ 4178808 w 4562856"/>
                <a:gd name="connsiteY2" fmla="*/ 1417320 h 1911096"/>
                <a:gd name="connsiteX3" fmla="*/ 0 w 4562856"/>
                <a:gd name="connsiteY3" fmla="*/ 1911096 h 1911096"/>
                <a:gd name="connsiteX4" fmla="*/ 45720 w 4562856"/>
                <a:gd name="connsiteY4" fmla="*/ 475488 h 191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2856" h="1911096">
                  <a:moveTo>
                    <a:pt x="45720" y="475488"/>
                  </a:moveTo>
                  <a:lnTo>
                    <a:pt x="4562856" y="0"/>
                  </a:lnTo>
                  <a:lnTo>
                    <a:pt x="4178808" y="1417320"/>
                  </a:lnTo>
                  <a:lnTo>
                    <a:pt x="0" y="1911096"/>
                  </a:lnTo>
                  <a:lnTo>
                    <a:pt x="45720" y="47548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0" name="圆角矩形 39"/>
            <p:cNvSpPr/>
            <p:nvPr/>
          </p:nvSpPr>
          <p:spPr>
            <a:xfrm>
              <a:off x="1674813" y="3351213"/>
              <a:ext cx="2709862" cy="2105025"/>
            </a:xfrm>
            <a:prstGeom prst="roundRect">
              <a:avLst>
                <a:gd name="adj" fmla="val 21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1" name="圆角矩形 40"/>
            <p:cNvSpPr/>
            <p:nvPr/>
          </p:nvSpPr>
          <p:spPr>
            <a:xfrm>
              <a:off x="1817688" y="3440113"/>
              <a:ext cx="2449512" cy="1874837"/>
            </a:xfrm>
            <a:prstGeom prst="roundRect">
              <a:avLst>
                <a:gd name="adj" fmla="val 257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2" name="圆角矩形 41"/>
            <p:cNvSpPr/>
            <p:nvPr/>
          </p:nvSpPr>
          <p:spPr>
            <a:xfrm>
              <a:off x="1871663" y="3481388"/>
              <a:ext cx="2352675" cy="1771650"/>
            </a:xfrm>
            <a:prstGeom prst="roundRect">
              <a:avLst>
                <a:gd name="adj" fmla="val 21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lstStyle/>
            <a:p>
              <a:pPr>
                <a:lnSpc>
                  <a:spcPct val="130000"/>
                </a:lnSpc>
                <a:defRPr/>
              </a:pPr>
              <a:r>
                <a:rPr lang="zh-CN" altLang="en-US" sz="2000" dirty="0">
                  <a:solidFill>
                    <a:schemeClr val="bg2">
                      <a:lumMod val="10000"/>
                    </a:schemeClr>
                  </a:solidFill>
                  <a:cs typeface="+mn-ea"/>
                  <a:sym typeface="+mn-lt"/>
                </a:rPr>
                <a:t>为了加强安全生产工作，防止和减少生产安全事故，保障人民群众生命和财产安全，促进经济社会持续健康发展，制定本法</a:t>
              </a:r>
            </a:p>
          </p:txBody>
        </p:sp>
        <p:sp>
          <p:nvSpPr>
            <p:cNvPr id="43" name="任意多边形 42"/>
            <p:cNvSpPr/>
            <p:nvPr/>
          </p:nvSpPr>
          <p:spPr>
            <a:xfrm rot="21196639">
              <a:off x="1011238" y="2590800"/>
              <a:ext cx="1557337" cy="465138"/>
            </a:xfrm>
            <a:custGeom>
              <a:avLst/>
              <a:gdLst>
                <a:gd name="connsiteX0" fmla="*/ 2353768 w 2353768"/>
                <a:gd name="connsiteY0" fmla="*/ 28003 h 703073"/>
                <a:gd name="connsiteX1" fmla="*/ 2082849 w 2353768"/>
                <a:gd name="connsiteY1" fmla="*/ 702482 h 703073"/>
                <a:gd name="connsiteX2" fmla="*/ 0 w 2353768"/>
                <a:gd name="connsiteY2" fmla="*/ 703073 h 703073"/>
                <a:gd name="connsiteX3" fmla="*/ 105662 w 2353768"/>
                <a:gd name="connsiteY3" fmla="*/ 0 h 703073"/>
              </a:gdLst>
              <a:ahLst/>
              <a:cxnLst>
                <a:cxn ang="0">
                  <a:pos x="connsiteX0" y="connsiteY0"/>
                </a:cxn>
                <a:cxn ang="0">
                  <a:pos x="connsiteX1" y="connsiteY1"/>
                </a:cxn>
                <a:cxn ang="0">
                  <a:pos x="connsiteX2" y="connsiteY2"/>
                </a:cxn>
                <a:cxn ang="0">
                  <a:pos x="connsiteX3" y="connsiteY3"/>
                </a:cxn>
              </a:cxnLst>
              <a:rect l="l" t="t" r="r" b="b"/>
              <a:pathLst>
                <a:path w="2353768" h="703073">
                  <a:moveTo>
                    <a:pt x="2353768" y="28003"/>
                  </a:moveTo>
                  <a:lnTo>
                    <a:pt x="2082849" y="702482"/>
                  </a:lnTo>
                  <a:lnTo>
                    <a:pt x="0" y="703073"/>
                  </a:lnTo>
                  <a:lnTo>
                    <a:pt x="10566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800" b="1" dirty="0">
                  <a:cs typeface="+mn-ea"/>
                  <a:sym typeface="+mn-lt"/>
                </a:rPr>
                <a:t>目的</a:t>
              </a:r>
            </a:p>
          </p:txBody>
        </p:sp>
        <p:sp>
          <p:nvSpPr>
            <p:cNvPr id="44" name="任意多边形 43"/>
            <p:cNvSpPr/>
            <p:nvPr/>
          </p:nvSpPr>
          <p:spPr>
            <a:xfrm>
              <a:off x="5010150" y="3314700"/>
              <a:ext cx="350838" cy="141288"/>
            </a:xfrm>
            <a:custGeom>
              <a:avLst/>
              <a:gdLst>
                <a:gd name="connsiteX0" fmla="*/ 137160 w 365760"/>
                <a:gd name="connsiteY0" fmla="*/ 0 h 146304"/>
                <a:gd name="connsiteX1" fmla="*/ 365760 w 365760"/>
                <a:gd name="connsiteY1" fmla="*/ 146304 h 146304"/>
                <a:gd name="connsiteX2" fmla="*/ 0 w 365760"/>
                <a:gd name="connsiteY2" fmla="*/ 27432 h 146304"/>
                <a:gd name="connsiteX3" fmla="*/ 137160 w 365760"/>
                <a:gd name="connsiteY3" fmla="*/ 0 h 146304"/>
                <a:gd name="connsiteX0-1" fmla="*/ 124460 w 353060"/>
                <a:gd name="connsiteY0-2" fmla="*/ 0 h 146304"/>
                <a:gd name="connsiteX1-3" fmla="*/ 353060 w 353060"/>
                <a:gd name="connsiteY1-4" fmla="*/ 146304 h 146304"/>
                <a:gd name="connsiteX2-5" fmla="*/ 0 w 353060"/>
                <a:gd name="connsiteY2-6" fmla="*/ 59182 h 146304"/>
                <a:gd name="connsiteX3-7" fmla="*/ 124460 w 353060"/>
                <a:gd name="connsiteY3-8" fmla="*/ 0 h 146304"/>
                <a:gd name="connsiteX0-9" fmla="*/ 194310 w 353060"/>
                <a:gd name="connsiteY0-10" fmla="*/ 0 h 159004"/>
                <a:gd name="connsiteX1-11" fmla="*/ 353060 w 353060"/>
                <a:gd name="connsiteY1-12" fmla="*/ 159004 h 159004"/>
                <a:gd name="connsiteX2-13" fmla="*/ 0 w 353060"/>
                <a:gd name="connsiteY2-14" fmla="*/ 71882 h 159004"/>
                <a:gd name="connsiteX3-15" fmla="*/ 194310 w 353060"/>
                <a:gd name="connsiteY3-16" fmla="*/ 0 h 159004"/>
                <a:gd name="connsiteX0-17" fmla="*/ 166093 w 353060"/>
                <a:gd name="connsiteY0-18" fmla="*/ 0 h 133867"/>
                <a:gd name="connsiteX1-19" fmla="*/ 353060 w 353060"/>
                <a:gd name="connsiteY1-20" fmla="*/ 133867 h 133867"/>
                <a:gd name="connsiteX2-21" fmla="*/ 0 w 353060"/>
                <a:gd name="connsiteY2-22" fmla="*/ 46745 h 133867"/>
                <a:gd name="connsiteX3-23" fmla="*/ 166093 w 353060"/>
                <a:gd name="connsiteY3-24" fmla="*/ 0 h 133867"/>
                <a:gd name="connsiteX0-25" fmla="*/ 132234 w 353060"/>
                <a:gd name="connsiteY0-26" fmla="*/ 0 h 126326"/>
                <a:gd name="connsiteX1-27" fmla="*/ 353060 w 353060"/>
                <a:gd name="connsiteY1-28" fmla="*/ 126326 h 126326"/>
                <a:gd name="connsiteX2-29" fmla="*/ 0 w 353060"/>
                <a:gd name="connsiteY2-30" fmla="*/ 39204 h 126326"/>
                <a:gd name="connsiteX3-31" fmla="*/ 132234 w 353060"/>
                <a:gd name="connsiteY3-32" fmla="*/ 0 h 126326"/>
              </a:gdLst>
              <a:ahLst/>
              <a:cxnLst>
                <a:cxn ang="0">
                  <a:pos x="connsiteX0-25" y="connsiteY0-26"/>
                </a:cxn>
                <a:cxn ang="0">
                  <a:pos x="connsiteX1-27" y="connsiteY1-28"/>
                </a:cxn>
                <a:cxn ang="0">
                  <a:pos x="connsiteX2-29" y="connsiteY2-30"/>
                </a:cxn>
                <a:cxn ang="0">
                  <a:pos x="connsiteX3-31" y="connsiteY3-32"/>
                </a:cxn>
              </a:cxnLst>
              <a:rect l="l" t="t" r="r" b="b"/>
              <a:pathLst>
                <a:path w="353060" h="126326">
                  <a:moveTo>
                    <a:pt x="132234" y="0"/>
                  </a:moveTo>
                  <a:lnTo>
                    <a:pt x="353060" y="126326"/>
                  </a:lnTo>
                  <a:lnTo>
                    <a:pt x="0" y="39204"/>
                  </a:lnTo>
                  <a:lnTo>
                    <a:pt x="13223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5" name="任意多边形 44"/>
            <p:cNvSpPr/>
            <p:nvPr/>
          </p:nvSpPr>
          <p:spPr>
            <a:xfrm>
              <a:off x="4892675" y="2982913"/>
              <a:ext cx="269875" cy="376237"/>
            </a:xfrm>
            <a:custGeom>
              <a:avLst/>
              <a:gdLst>
                <a:gd name="connsiteX0" fmla="*/ 0 w 420624"/>
                <a:gd name="connsiteY0" fmla="*/ 54864 h 585216"/>
                <a:gd name="connsiteX1" fmla="*/ 192024 w 420624"/>
                <a:gd name="connsiteY1" fmla="*/ 585216 h 585216"/>
                <a:gd name="connsiteX2" fmla="*/ 393192 w 420624"/>
                <a:gd name="connsiteY2" fmla="*/ 521208 h 585216"/>
                <a:gd name="connsiteX3" fmla="*/ 420624 w 420624"/>
                <a:gd name="connsiteY3" fmla="*/ 0 h 585216"/>
                <a:gd name="connsiteX4" fmla="*/ 0 w 420624"/>
                <a:gd name="connsiteY4" fmla="*/ 54864 h 585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624" h="585216">
                  <a:moveTo>
                    <a:pt x="0" y="54864"/>
                  </a:moveTo>
                  <a:lnTo>
                    <a:pt x="192024" y="585216"/>
                  </a:lnTo>
                  <a:lnTo>
                    <a:pt x="393192" y="521208"/>
                  </a:lnTo>
                  <a:lnTo>
                    <a:pt x="420624" y="0"/>
                  </a:lnTo>
                  <a:lnTo>
                    <a:pt x="0" y="5486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6" name="任意多边形 45"/>
            <p:cNvSpPr/>
            <p:nvPr/>
          </p:nvSpPr>
          <p:spPr>
            <a:xfrm>
              <a:off x="4797425" y="2555875"/>
              <a:ext cx="1493838" cy="627063"/>
            </a:xfrm>
            <a:custGeom>
              <a:avLst/>
              <a:gdLst>
                <a:gd name="connsiteX0" fmla="*/ 45720 w 4562856"/>
                <a:gd name="connsiteY0" fmla="*/ 475488 h 1911096"/>
                <a:gd name="connsiteX1" fmla="*/ 4562856 w 4562856"/>
                <a:gd name="connsiteY1" fmla="*/ 0 h 1911096"/>
                <a:gd name="connsiteX2" fmla="*/ 4178808 w 4562856"/>
                <a:gd name="connsiteY2" fmla="*/ 1417320 h 1911096"/>
                <a:gd name="connsiteX3" fmla="*/ 0 w 4562856"/>
                <a:gd name="connsiteY3" fmla="*/ 1911096 h 1911096"/>
                <a:gd name="connsiteX4" fmla="*/ 45720 w 4562856"/>
                <a:gd name="connsiteY4" fmla="*/ 475488 h 191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2856" h="1911096">
                  <a:moveTo>
                    <a:pt x="45720" y="475488"/>
                  </a:moveTo>
                  <a:lnTo>
                    <a:pt x="4562856" y="0"/>
                  </a:lnTo>
                  <a:lnTo>
                    <a:pt x="4178808" y="1417320"/>
                  </a:lnTo>
                  <a:lnTo>
                    <a:pt x="0" y="1911096"/>
                  </a:lnTo>
                  <a:lnTo>
                    <a:pt x="45720" y="4754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7" name="圆角矩形 46"/>
            <p:cNvSpPr/>
            <p:nvPr/>
          </p:nvSpPr>
          <p:spPr>
            <a:xfrm>
              <a:off x="5397500" y="3351213"/>
              <a:ext cx="2709863" cy="2105025"/>
            </a:xfrm>
            <a:prstGeom prst="roundRect">
              <a:avLst>
                <a:gd name="adj" fmla="val 21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8" name="圆角矩形 47"/>
            <p:cNvSpPr/>
            <p:nvPr/>
          </p:nvSpPr>
          <p:spPr>
            <a:xfrm>
              <a:off x="5540375" y="3440113"/>
              <a:ext cx="2449513" cy="1874837"/>
            </a:xfrm>
            <a:prstGeom prst="roundRect">
              <a:avLst>
                <a:gd name="adj" fmla="val 257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9" name="圆角矩形 48"/>
            <p:cNvSpPr/>
            <p:nvPr/>
          </p:nvSpPr>
          <p:spPr>
            <a:xfrm>
              <a:off x="5594350" y="3481388"/>
              <a:ext cx="2352675" cy="1771650"/>
            </a:xfrm>
            <a:prstGeom prst="roundRect">
              <a:avLst>
                <a:gd name="adj" fmla="val 21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lstStyle/>
            <a:p>
              <a:pPr>
                <a:lnSpc>
                  <a:spcPct val="130000"/>
                </a:lnSpc>
                <a:defRPr/>
              </a:pPr>
              <a:r>
                <a:rPr lang="zh-CN" altLang="en-US" sz="2000" dirty="0">
                  <a:solidFill>
                    <a:schemeClr val="bg2">
                      <a:lumMod val="10000"/>
                    </a:schemeClr>
                  </a:solidFill>
                  <a:cs typeface="+mn-ea"/>
                  <a:sym typeface="+mn-lt"/>
                </a:rPr>
                <a:t>在中华人民共和国领域内从事生产经营活动的单位</a:t>
              </a:r>
            </a:p>
          </p:txBody>
        </p:sp>
        <p:sp>
          <p:nvSpPr>
            <p:cNvPr id="50" name="任意多边形 49"/>
            <p:cNvSpPr/>
            <p:nvPr/>
          </p:nvSpPr>
          <p:spPr>
            <a:xfrm rot="21196639">
              <a:off x="4733925" y="2590800"/>
              <a:ext cx="1557338" cy="465138"/>
            </a:xfrm>
            <a:custGeom>
              <a:avLst/>
              <a:gdLst>
                <a:gd name="connsiteX0" fmla="*/ 2353768 w 2353768"/>
                <a:gd name="connsiteY0" fmla="*/ 28003 h 703073"/>
                <a:gd name="connsiteX1" fmla="*/ 2082849 w 2353768"/>
                <a:gd name="connsiteY1" fmla="*/ 702482 h 703073"/>
                <a:gd name="connsiteX2" fmla="*/ 0 w 2353768"/>
                <a:gd name="connsiteY2" fmla="*/ 703073 h 703073"/>
                <a:gd name="connsiteX3" fmla="*/ 105662 w 2353768"/>
                <a:gd name="connsiteY3" fmla="*/ 0 h 703073"/>
              </a:gdLst>
              <a:ahLst/>
              <a:cxnLst>
                <a:cxn ang="0">
                  <a:pos x="connsiteX0" y="connsiteY0"/>
                </a:cxn>
                <a:cxn ang="0">
                  <a:pos x="connsiteX1" y="connsiteY1"/>
                </a:cxn>
                <a:cxn ang="0">
                  <a:pos x="connsiteX2" y="connsiteY2"/>
                </a:cxn>
                <a:cxn ang="0">
                  <a:pos x="connsiteX3" y="connsiteY3"/>
                </a:cxn>
              </a:cxnLst>
              <a:rect l="l" t="t" r="r" b="b"/>
              <a:pathLst>
                <a:path w="2353768" h="703073">
                  <a:moveTo>
                    <a:pt x="2353768" y="28003"/>
                  </a:moveTo>
                  <a:lnTo>
                    <a:pt x="2082849" y="702482"/>
                  </a:lnTo>
                  <a:lnTo>
                    <a:pt x="0" y="703073"/>
                  </a:lnTo>
                  <a:lnTo>
                    <a:pt x="105662"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800" b="1" dirty="0">
                  <a:solidFill>
                    <a:schemeClr val="bg1"/>
                  </a:solidFill>
                  <a:cs typeface="+mn-ea"/>
                  <a:sym typeface="+mn-lt"/>
                </a:rPr>
                <a:t>适用</a:t>
              </a:r>
            </a:p>
          </p:txBody>
        </p:sp>
      </p:gr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936739" y="1628801"/>
            <a:ext cx="8136904" cy="4392487"/>
            <a:chOff x="1011238" y="2555875"/>
            <a:chExt cx="7096125" cy="2900363"/>
          </a:xfrm>
        </p:grpSpPr>
        <p:sp>
          <p:nvSpPr>
            <p:cNvPr id="28" name="任意多边形 27"/>
            <p:cNvSpPr/>
            <p:nvPr/>
          </p:nvSpPr>
          <p:spPr>
            <a:xfrm>
              <a:off x="1287463" y="3314700"/>
              <a:ext cx="350837" cy="141288"/>
            </a:xfrm>
            <a:custGeom>
              <a:avLst/>
              <a:gdLst>
                <a:gd name="connsiteX0" fmla="*/ 137160 w 365760"/>
                <a:gd name="connsiteY0" fmla="*/ 0 h 146304"/>
                <a:gd name="connsiteX1" fmla="*/ 365760 w 365760"/>
                <a:gd name="connsiteY1" fmla="*/ 146304 h 146304"/>
                <a:gd name="connsiteX2" fmla="*/ 0 w 365760"/>
                <a:gd name="connsiteY2" fmla="*/ 27432 h 146304"/>
                <a:gd name="connsiteX3" fmla="*/ 137160 w 365760"/>
                <a:gd name="connsiteY3" fmla="*/ 0 h 146304"/>
                <a:gd name="connsiteX0-1" fmla="*/ 124460 w 353060"/>
                <a:gd name="connsiteY0-2" fmla="*/ 0 h 146304"/>
                <a:gd name="connsiteX1-3" fmla="*/ 353060 w 353060"/>
                <a:gd name="connsiteY1-4" fmla="*/ 146304 h 146304"/>
                <a:gd name="connsiteX2-5" fmla="*/ 0 w 353060"/>
                <a:gd name="connsiteY2-6" fmla="*/ 59182 h 146304"/>
                <a:gd name="connsiteX3-7" fmla="*/ 124460 w 353060"/>
                <a:gd name="connsiteY3-8" fmla="*/ 0 h 146304"/>
                <a:gd name="connsiteX0-9" fmla="*/ 194310 w 353060"/>
                <a:gd name="connsiteY0-10" fmla="*/ 0 h 159004"/>
                <a:gd name="connsiteX1-11" fmla="*/ 353060 w 353060"/>
                <a:gd name="connsiteY1-12" fmla="*/ 159004 h 159004"/>
                <a:gd name="connsiteX2-13" fmla="*/ 0 w 353060"/>
                <a:gd name="connsiteY2-14" fmla="*/ 71882 h 159004"/>
                <a:gd name="connsiteX3-15" fmla="*/ 194310 w 353060"/>
                <a:gd name="connsiteY3-16" fmla="*/ 0 h 159004"/>
                <a:gd name="connsiteX0-17" fmla="*/ 166093 w 353060"/>
                <a:gd name="connsiteY0-18" fmla="*/ 0 h 133867"/>
                <a:gd name="connsiteX1-19" fmla="*/ 353060 w 353060"/>
                <a:gd name="connsiteY1-20" fmla="*/ 133867 h 133867"/>
                <a:gd name="connsiteX2-21" fmla="*/ 0 w 353060"/>
                <a:gd name="connsiteY2-22" fmla="*/ 46745 h 133867"/>
                <a:gd name="connsiteX3-23" fmla="*/ 166093 w 353060"/>
                <a:gd name="connsiteY3-24" fmla="*/ 0 h 133867"/>
                <a:gd name="connsiteX0-25" fmla="*/ 132234 w 353060"/>
                <a:gd name="connsiteY0-26" fmla="*/ 0 h 126326"/>
                <a:gd name="connsiteX1-27" fmla="*/ 353060 w 353060"/>
                <a:gd name="connsiteY1-28" fmla="*/ 126326 h 126326"/>
                <a:gd name="connsiteX2-29" fmla="*/ 0 w 353060"/>
                <a:gd name="connsiteY2-30" fmla="*/ 39204 h 126326"/>
                <a:gd name="connsiteX3-31" fmla="*/ 132234 w 353060"/>
                <a:gd name="connsiteY3-32" fmla="*/ 0 h 126326"/>
              </a:gdLst>
              <a:ahLst/>
              <a:cxnLst>
                <a:cxn ang="0">
                  <a:pos x="connsiteX0-25" y="connsiteY0-26"/>
                </a:cxn>
                <a:cxn ang="0">
                  <a:pos x="connsiteX1-27" y="connsiteY1-28"/>
                </a:cxn>
                <a:cxn ang="0">
                  <a:pos x="connsiteX2-29" y="connsiteY2-30"/>
                </a:cxn>
                <a:cxn ang="0">
                  <a:pos x="connsiteX3-31" y="connsiteY3-32"/>
                </a:cxn>
              </a:cxnLst>
              <a:rect l="l" t="t" r="r" b="b"/>
              <a:pathLst>
                <a:path w="353060" h="126326">
                  <a:moveTo>
                    <a:pt x="132234" y="0"/>
                  </a:moveTo>
                  <a:lnTo>
                    <a:pt x="353060" y="126326"/>
                  </a:lnTo>
                  <a:lnTo>
                    <a:pt x="0" y="39204"/>
                  </a:lnTo>
                  <a:lnTo>
                    <a:pt x="1322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29" name="任意多边形 28"/>
            <p:cNvSpPr/>
            <p:nvPr/>
          </p:nvSpPr>
          <p:spPr>
            <a:xfrm>
              <a:off x="1169988" y="2982913"/>
              <a:ext cx="269875" cy="376237"/>
            </a:xfrm>
            <a:custGeom>
              <a:avLst/>
              <a:gdLst>
                <a:gd name="connsiteX0" fmla="*/ 0 w 420624"/>
                <a:gd name="connsiteY0" fmla="*/ 54864 h 585216"/>
                <a:gd name="connsiteX1" fmla="*/ 192024 w 420624"/>
                <a:gd name="connsiteY1" fmla="*/ 585216 h 585216"/>
                <a:gd name="connsiteX2" fmla="*/ 393192 w 420624"/>
                <a:gd name="connsiteY2" fmla="*/ 521208 h 585216"/>
                <a:gd name="connsiteX3" fmla="*/ 420624 w 420624"/>
                <a:gd name="connsiteY3" fmla="*/ 0 h 585216"/>
                <a:gd name="connsiteX4" fmla="*/ 0 w 420624"/>
                <a:gd name="connsiteY4" fmla="*/ 54864 h 585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624" h="585216">
                  <a:moveTo>
                    <a:pt x="0" y="54864"/>
                  </a:moveTo>
                  <a:lnTo>
                    <a:pt x="192024" y="585216"/>
                  </a:lnTo>
                  <a:lnTo>
                    <a:pt x="393192" y="521208"/>
                  </a:lnTo>
                  <a:lnTo>
                    <a:pt x="420624" y="0"/>
                  </a:lnTo>
                  <a:lnTo>
                    <a:pt x="0" y="5486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0" name="任意多边形 29"/>
            <p:cNvSpPr/>
            <p:nvPr/>
          </p:nvSpPr>
          <p:spPr>
            <a:xfrm>
              <a:off x="1074738" y="2555875"/>
              <a:ext cx="1493837" cy="627063"/>
            </a:xfrm>
            <a:custGeom>
              <a:avLst/>
              <a:gdLst>
                <a:gd name="connsiteX0" fmla="*/ 45720 w 4562856"/>
                <a:gd name="connsiteY0" fmla="*/ 475488 h 1911096"/>
                <a:gd name="connsiteX1" fmla="*/ 4562856 w 4562856"/>
                <a:gd name="connsiteY1" fmla="*/ 0 h 1911096"/>
                <a:gd name="connsiteX2" fmla="*/ 4178808 w 4562856"/>
                <a:gd name="connsiteY2" fmla="*/ 1417320 h 1911096"/>
                <a:gd name="connsiteX3" fmla="*/ 0 w 4562856"/>
                <a:gd name="connsiteY3" fmla="*/ 1911096 h 1911096"/>
                <a:gd name="connsiteX4" fmla="*/ 45720 w 4562856"/>
                <a:gd name="connsiteY4" fmla="*/ 475488 h 191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2856" h="1911096">
                  <a:moveTo>
                    <a:pt x="45720" y="475488"/>
                  </a:moveTo>
                  <a:lnTo>
                    <a:pt x="4562856" y="0"/>
                  </a:lnTo>
                  <a:lnTo>
                    <a:pt x="4178808" y="1417320"/>
                  </a:lnTo>
                  <a:lnTo>
                    <a:pt x="0" y="1911096"/>
                  </a:lnTo>
                  <a:lnTo>
                    <a:pt x="45720" y="47548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1" name="圆角矩形 30"/>
            <p:cNvSpPr/>
            <p:nvPr/>
          </p:nvSpPr>
          <p:spPr>
            <a:xfrm>
              <a:off x="1674813" y="3351213"/>
              <a:ext cx="2709862" cy="2105025"/>
            </a:xfrm>
            <a:prstGeom prst="roundRect">
              <a:avLst>
                <a:gd name="adj" fmla="val 21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2" name="圆角矩形 31"/>
            <p:cNvSpPr/>
            <p:nvPr/>
          </p:nvSpPr>
          <p:spPr>
            <a:xfrm>
              <a:off x="1817688" y="3440113"/>
              <a:ext cx="2449512" cy="1874837"/>
            </a:xfrm>
            <a:prstGeom prst="roundRect">
              <a:avLst>
                <a:gd name="adj" fmla="val 257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3" name="圆角矩形 32"/>
            <p:cNvSpPr/>
            <p:nvPr/>
          </p:nvSpPr>
          <p:spPr>
            <a:xfrm>
              <a:off x="1871663" y="3481388"/>
              <a:ext cx="2352675" cy="1771650"/>
            </a:xfrm>
            <a:prstGeom prst="roundRect">
              <a:avLst>
                <a:gd name="adj" fmla="val 21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lstStyle/>
            <a:p>
              <a:pPr>
                <a:lnSpc>
                  <a:spcPct val="130000"/>
                </a:lnSpc>
                <a:defRPr/>
              </a:pPr>
              <a:r>
                <a:rPr lang="zh-CN" altLang="en-US" sz="2000" dirty="0">
                  <a:solidFill>
                    <a:schemeClr val="bg2">
                      <a:lumMod val="10000"/>
                    </a:schemeClr>
                  </a:solidFill>
                  <a:cs typeface="+mn-ea"/>
                  <a:sym typeface="+mn-lt"/>
                </a:rPr>
                <a:t>安全第一</a:t>
              </a:r>
              <a:endParaRPr lang="en-US" altLang="zh-CN" sz="2000" dirty="0">
                <a:solidFill>
                  <a:schemeClr val="bg2">
                    <a:lumMod val="10000"/>
                  </a:schemeClr>
                </a:solidFill>
                <a:cs typeface="+mn-ea"/>
                <a:sym typeface="+mn-lt"/>
              </a:endParaRPr>
            </a:p>
            <a:p>
              <a:pPr>
                <a:lnSpc>
                  <a:spcPct val="130000"/>
                </a:lnSpc>
                <a:defRPr/>
              </a:pPr>
              <a:r>
                <a:rPr lang="zh-CN" altLang="en-US" sz="2000" dirty="0">
                  <a:solidFill>
                    <a:schemeClr val="bg2">
                      <a:lumMod val="10000"/>
                    </a:schemeClr>
                  </a:solidFill>
                  <a:cs typeface="+mn-ea"/>
                  <a:sym typeface="+mn-lt"/>
                </a:rPr>
                <a:t>预防为主</a:t>
              </a:r>
              <a:endParaRPr lang="en-US" altLang="zh-CN" sz="2000" dirty="0">
                <a:solidFill>
                  <a:schemeClr val="bg2">
                    <a:lumMod val="10000"/>
                  </a:schemeClr>
                </a:solidFill>
                <a:cs typeface="+mn-ea"/>
                <a:sym typeface="+mn-lt"/>
              </a:endParaRPr>
            </a:p>
            <a:p>
              <a:pPr>
                <a:lnSpc>
                  <a:spcPct val="130000"/>
                </a:lnSpc>
                <a:defRPr/>
              </a:pPr>
              <a:r>
                <a:rPr lang="zh-CN" altLang="en-US" sz="2000" dirty="0">
                  <a:solidFill>
                    <a:schemeClr val="bg2">
                      <a:lumMod val="10000"/>
                    </a:schemeClr>
                  </a:solidFill>
                  <a:cs typeface="+mn-ea"/>
                  <a:sym typeface="+mn-lt"/>
                </a:rPr>
                <a:t>综合治理</a:t>
              </a:r>
            </a:p>
          </p:txBody>
        </p:sp>
        <p:sp>
          <p:nvSpPr>
            <p:cNvPr id="34" name="任意多边形 33"/>
            <p:cNvSpPr/>
            <p:nvPr/>
          </p:nvSpPr>
          <p:spPr>
            <a:xfrm rot="21196639">
              <a:off x="1011238" y="2590800"/>
              <a:ext cx="1557337" cy="465138"/>
            </a:xfrm>
            <a:custGeom>
              <a:avLst/>
              <a:gdLst>
                <a:gd name="connsiteX0" fmla="*/ 2353768 w 2353768"/>
                <a:gd name="connsiteY0" fmla="*/ 28003 h 703073"/>
                <a:gd name="connsiteX1" fmla="*/ 2082849 w 2353768"/>
                <a:gd name="connsiteY1" fmla="*/ 702482 h 703073"/>
                <a:gd name="connsiteX2" fmla="*/ 0 w 2353768"/>
                <a:gd name="connsiteY2" fmla="*/ 703073 h 703073"/>
                <a:gd name="connsiteX3" fmla="*/ 105662 w 2353768"/>
                <a:gd name="connsiteY3" fmla="*/ 0 h 703073"/>
              </a:gdLst>
              <a:ahLst/>
              <a:cxnLst>
                <a:cxn ang="0">
                  <a:pos x="connsiteX0" y="connsiteY0"/>
                </a:cxn>
                <a:cxn ang="0">
                  <a:pos x="connsiteX1" y="connsiteY1"/>
                </a:cxn>
                <a:cxn ang="0">
                  <a:pos x="connsiteX2" y="connsiteY2"/>
                </a:cxn>
                <a:cxn ang="0">
                  <a:pos x="connsiteX3" y="connsiteY3"/>
                </a:cxn>
              </a:cxnLst>
              <a:rect l="l" t="t" r="r" b="b"/>
              <a:pathLst>
                <a:path w="2353768" h="703073">
                  <a:moveTo>
                    <a:pt x="2353768" y="28003"/>
                  </a:moveTo>
                  <a:lnTo>
                    <a:pt x="2082849" y="702482"/>
                  </a:lnTo>
                  <a:lnTo>
                    <a:pt x="0" y="703073"/>
                  </a:lnTo>
                  <a:lnTo>
                    <a:pt x="10566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800" b="1" dirty="0">
                  <a:cs typeface="+mn-ea"/>
                  <a:sym typeface="+mn-lt"/>
                </a:rPr>
                <a:t>方针</a:t>
              </a:r>
            </a:p>
          </p:txBody>
        </p:sp>
        <p:sp>
          <p:nvSpPr>
            <p:cNvPr id="35" name="任意多边形 34"/>
            <p:cNvSpPr/>
            <p:nvPr/>
          </p:nvSpPr>
          <p:spPr>
            <a:xfrm>
              <a:off x="5010150" y="3314700"/>
              <a:ext cx="350838" cy="141288"/>
            </a:xfrm>
            <a:custGeom>
              <a:avLst/>
              <a:gdLst>
                <a:gd name="connsiteX0" fmla="*/ 137160 w 365760"/>
                <a:gd name="connsiteY0" fmla="*/ 0 h 146304"/>
                <a:gd name="connsiteX1" fmla="*/ 365760 w 365760"/>
                <a:gd name="connsiteY1" fmla="*/ 146304 h 146304"/>
                <a:gd name="connsiteX2" fmla="*/ 0 w 365760"/>
                <a:gd name="connsiteY2" fmla="*/ 27432 h 146304"/>
                <a:gd name="connsiteX3" fmla="*/ 137160 w 365760"/>
                <a:gd name="connsiteY3" fmla="*/ 0 h 146304"/>
                <a:gd name="connsiteX0-1" fmla="*/ 124460 w 353060"/>
                <a:gd name="connsiteY0-2" fmla="*/ 0 h 146304"/>
                <a:gd name="connsiteX1-3" fmla="*/ 353060 w 353060"/>
                <a:gd name="connsiteY1-4" fmla="*/ 146304 h 146304"/>
                <a:gd name="connsiteX2-5" fmla="*/ 0 w 353060"/>
                <a:gd name="connsiteY2-6" fmla="*/ 59182 h 146304"/>
                <a:gd name="connsiteX3-7" fmla="*/ 124460 w 353060"/>
                <a:gd name="connsiteY3-8" fmla="*/ 0 h 146304"/>
                <a:gd name="connsiteX0-9" fmla="*/ 194310 w 353060"/>
                <a:gd name="connsiteY0-10" fmla="*/ 0 h 159004"/>
                <a:gd name="connsiteX1-11" fmla="*/ 353060 w 353060"/>
                <a:gd name="connsiteY1-12" fmla="*/ 159004 h 159004"/>
                <a:gd name="connsiteX2-13" fmla="*/ 0 w 353060"/>
                <a:gd name="connsiteY2-14" fmla="*/ 71882 h 159004"/>
                <a:gd name="connsiteX3-15" fmla="*/ 194310 w 353060"/>
                <a:gd name="connsiteY3-16" fmla="*/ 0 h 159004"/>
                <a:gd name="connsiteX0-17" fmla="*/ 166093 w 353060"/>
                <a:gd name="connsiteY0-18" fmla="*/ 0 h 133867"/>
                <a:gd name="connsiteX1-19" fmla="*/ 353060 w 353060"/>
                <a:gd name="connsiteY1-20" fmla="*/ 133867 h 133867"/>
                <a:gd name="connsiteX2-21" fmla="*/ 0 w 353060"/>
                <a:gd name="connsiteY2-22" fmla="*/ 46745 h 133867"/>
                <a:gd name="connsiteX3-23" fmla="*/ 166093 w 353060"/>
                <a:gd name="connsiteY3-24" fmla="*/ 0 h 133867"/>
                <a:gd name="connsiteX0-25" fmla="*/ 132234 w 353060"/>
                <a:gd name="connsiteY0-26" fmla="*/ 0 h 126326"/>
                <a:gd name="connsiteX1-27" fmla="*/ 353060 w 353060"/>
                <a:gd name="connsiteY1-28" fmla="*/ 126326 h 126326"/>
                <a:gd name="connsiteX2-29" fmla="*/ 0 w 353060"/>
                <a:gd name="connsiteY2-30" fmla="*/ 39204 h 126326"/>
                <a:gd name="connsiteX3-31" fmla="*/ 132234 w 353060"/>
                <a:gd name="connsiteY3-32" fmla="*/ 0 h 126326"/>
              </a:gdLst>
              <a:ahLst/>
              <a:cxnLst>
                <a:cxn ang="0">
                  <a:pos x="connsiteX0-25" y="connsiteY0-26"/>
                </a:cxn>
                <a:cxn ang="0">
                  <a:pos x="connsiteX1-27" y="connsiteY1-28"/>
                </a:cxn>
                <a:cxn ang="0">
                  <a:pos x="connsiteX2-29" y="connsiteY2-30"/>
                </a:cxn>
                <a:cxn ang="0">
                  <a:pos x="connsiteX3-31" y="connsiteY3-32"/>
                </a:cxn>
              </a:cxnLst>
              <a:rect l="l" t="t" r="r" b="b"/>
              <a:pathLst>
                <a:path w="353060" h="126326">
                  <a:moveTo>
                    <a:pt x="132234" y="0"/>
                  </a:moveTo>
                  <a:lnTo>
                    <a:pt x="353060" y="126326"/>
                  </a:lnTo>
                  <a:lnTo>
                    <a:pt x="0" y="39204"/>
                  </a:lnTo>
                  <a:lnTo>
                    <a:pt x="13223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6" name="任意多边形 35"/>
            <p:cNvSpPr/>
            <p:nvPr/>
          </p:nvSpPr>
          <p:spPr>
            <a:xfrm>
              <a:off x="4892675" y="2982913"/>
              <a:ext cx="269875" cy="376237"/>
            </a:xfrm>
            <a:custGeom>
              <a:avLst/>
              <a:gdLst>
                <a:gd name="connsiteX0" fmla="*/ 0 w 420624"/>
                <a:gd name="connsiteY0" fmla="*/ 54864 h 585216"/>
                <a:gd name="connsiteX1" fmla="*/ 192024 w 420624"/>
                <a:gd name="connsiteY1" fmla="*/ 585216 h 585216"/>
                <a:gd name="connsiteX2" fmla="*/ 393192 w 420624"/>
                <a:gd name="connsiteY2" fmla="*/ 521208 h 585216"/>
                <a:gd name="connsiteX3" fmla="*/ 420624 w 420624"/>
                <a:gd name="connsiteY3" fmla="*/ 0 h 585216"/>
                <a:gd name="connsiteX4" fmla="*/ 0 w 420624"/>
                <a:gd name="connsiteY4" fmla="*/ 54864 h 585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624" h="585216">
                  <a:moveTo>
                    <a:pt x="0" y="54864"/>
                  </a:moveTo>
                  <a:lnTo>
                    <a:pt x="192024" y="585216"/>
                  </a:lnTo>
                  <a:lnTo>
                    <a:pt x="393192" y="521208"/>
                  </a:lnTo>
                  <a:lnTo>
                    <a:pt x="420624" y="0"/>
                  </a:lnTo>
                  <a:lnTo>
                    <a:pt x="0" y="5486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7" name="任意多边形 36"/>
            <p:cNvSpPr/>
            <p:nvPr/>
          </p:nvSpPr>
          <p:spPr>
            <a:xfrm>
              <a:off x="4797425" y="2555875"/>
              <a:ext cx="1493838" cy="627063"/>
            </a:xfrm>
            <a:custGeom>
              <a:avLst/>
              <a:gdLst>
                <a:gd name="connsiteX0" fmla="*/ 45720 w 4562856"/>
                <a:gd name="connsiteY0" fmla="*/ 475488 h 1911096"/>
                <a:gd name="connsiteX1" fmla="*/ 4562856 w 4562856"/>
                <a:gd name="connsiteY1" fmla="*/ 0 h 1911096"/>
                <a:gd name="connsiteX2" fmla="*/ 4178808 w 4562856"/>
                <a:gd name="connsiteY2" fmla="*/ 1417320 h 1911096"/>
                <a:gd name="connsiteX3" fmla="*/ 0 w 4562856"/>
                <a:gd name="connsiteY3" fmla="*/ 1911096 h 1911096"/>
                <a:gd name="connsiteX4" fmla="*/ 45720 w 4562856"/>
                <a:gd name="connsiteY4" fmla="*/ 475488 h 191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2856" h="1911096">
                  <a:moveTo>
                    <a:pt x="45720" y="475488"/>
                  </a:moveTo>
                  <a:lnTo>
                    <a:pt x="4562856" y="0"/>
                  </a:lnTo>
                  <a:lnTo>
                    <a:pt x="4178808" y="1417320"/>
                  </a:lnTo>
                  <a:lnTo>
                    <a:pt x="0" y="1911096"/>
                  </a:lnTo>
                  <a:lnTo>
                    <a:pt x="45720" y="4754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8" name="圆角矩形 37"/>
            <p:cNvSpPr/>
            <p:nvPr/>
          </p:nvSpPr>
          <p:spPr>
            <a:xfrm>
              <a:off x="5397500" y="3351213"/>
              <a:ext cx="2709863" cy="2105025"/>
            </a:xfrm>
            <a:prstGeom prst="roundRect">
              <a:avLst>
                <a:gd name="adj" fmla="val 21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9" name="圆角矩形 38"/>
            <p:cNvSpPr/>
            <p:nvPr/>
          </p:nvSpPr>
          <p:spPr>
            <a:xfrm>
              <a:off x="5540375" y="3440113"/>
              <a:ext cx="2449513" cy="1874837"/>
            </a:xfrm>
            <a:prstGeom prst="roundRect">
              <a:avLst>
                <a:gd name="adj" fmla="val 257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40" name="圆角矩形 39"/>
            <p:cNvSpPr/>
            <p:nvPr/>
          </p:nvSpPr>
          <p:spPr>
            <a:xfrm>
              <a:off x="5594350" y="3481388"/>
              <a:ext cx="2352675" cy="1771650"/>
            </a:xfrm>
            <a:prstGeom prst="roundRect">
              <a:avLst>
                <a:gd name="adj" fmla="val 21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lstStyle/>
            <a:p>
              <a:pPr>
                <a:lnSpc>
                  <a:spcPct val="130000"/>
                </a:lnSpc>
                <a:defRPr/>
              </a:pPr>
              <a:r>
                <a:rPr lang="zh-CN" altLang="en-US" sz="2000" dirty="0">
                  <a:solidFill>
                    <a:schemeClr val="bg2">
                      <a:lumMod val="10000"/>
                    </a:schemeClr>
                  </a:solidFill>
                  <a:cs typeface="+mn-ea"/>
                  <a:sym typeface="+mn-lt"/>
                </a:rPr>
                <a:t>强化和落实生产经营单位的主体责任，建立生产经营单位负责、职工参与、政府监管、行业自律和社会监督</a:t>
              </a:r>
            </a:p>
          </p:txBody>
        </p:sp>
        <p:sp>
          <p:nvSpPr>
            <p:cNvPr id="41" name="任意多边形 40"/>
            <p:cNvSpPr/>
            <p:nvPr/>
          </p:nvSpPr>
          <p:spPr>
            <a:xfrm rot="21196639">
              <a:off x="4733925" y="2590800"/>
              <a:ext cx="1557338" cy="465138"/>
            </a:xfrm>
            <a:custGeom>
              <a:avLst/>
              <a:gdLst>
                <a:gd name="connsiteX0" fmla="*/ 2353768 w 2353768"/>
                <a:gd name="connsiteY0" fmla="*/ 28003 h 703073"/>
                <a:gd name="connsiteX1" fmla="*/ 2082849 w 2353768"/>
                <a:gd name="connsiteY1" fmla="*/ 702482 h 703073"/>
                <a:gd name="connsiteX2" fmla="*/ 0 w 2353768"/>
                <a:gd name="connsiteY2" fmla="*/ 703073 h 703073"/>
                <a:gd name="connsiteX3" fmla="*/ 105662 w 2353768"/>
                <a:gd name="connsiteY3" fmla="*/ 0 h 703073"/>
              </a:gdLst>
              <a:ahLst/>
              <a:cxnLst>
                <a:cxn ang="0">
                  <a:pos x="connsiteX0" y="connsiteY0"/>
                </a:cxn>
                <a:cxn ang="0">
                  <a:pos x="connsiteX1" y="connsiteY1"/>
                </a:cxn>
                <a:cxn ang="0">
                  <a:pos x="connsiteX2" y="connsiteY2"/>
                </a:cxn>
                <a:cxn ang="0">
                  <a:pos x="connsiteX3" y="connsiteY3"/>
                </a:cxn>
              </a:cxnLst>
              <a:rect l="l" t="t" r="r" b="b"/>
              <a:pathLst>
                <a:path w="2353768" h="703073">
                  <a:moveTo>
                    <a:pt x="2353768" y="28003"/>
                  </a:moveTo>
                  <a:lnTo>
                    <a:pt x="2082849" y="702482"/>
                  </a:lnTo>
                  <a:lnTo>
                    <a:pt x="0" y="703073"/>
                  </a:lnTo>
                  <a:lnTo>
                    <a:pt x="105662"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800" b="1" dirty="0">
                  <a:solidFill>
                    <a:schemeClr val="bg1"/>
                  </a:solidFill>
                  <a:cs typeface="+mn-ea"/>
                  <a:sym typeface="+mn-lt"/>
                </a:rPr>
                <a:t>机制</a:t>
              </a:r>
            </a:p>
          </p:txBody>
        </p:sp>
      </p:grpSp>
      <p:sp>
        <p:nvSpPr>
          <p:cNvPr id="42" name="矩形 41"/>
          <p:cNvSpPr/>
          <p:nvPr/>
        </p:nvSpPr>
        <p:spPr>
          <a:xfrm>
            <a:off x="5049435" y="489504"/>
            <a:ext cx="1964053" cy="669286"/>
          </a:xfrm>
          <a:prstGeom prst="rect">
            <a:avLst/>
          </a:prstGeom>
        </p:spPr>
        <p:txBody>
          <a:bodyPr wrap="square">
            <a:spAutoFit/>
          </a:bodyPr>
          <a:lstStyle/>
          <a:p>
            <a:pPr algn="dist">
              <a:lnSpc>
                <a:spcPct val="130000"/>
              </a:lnSpc>
            </a:pPr>
            <a:r>
              <a:rPr lang="zh-CN" altLang="en-US" sz="3200" b="1" dirty="0">
                <a:solidFill>
                  <a:schemeClr val="accent2"/>
                </a:solidFill>
                <a:cs typeface="+mn-ea"/>
                <a:sym typeface="+mn-lt"/>
              </a:rPr>
              <a:t>总  则</a:t>
            </a:r>
            <a:endParaRPr lang="zh-CN" altLang="en-US" sz="3200" dirty="0">
              <a:solidFill>
                <a:schemeClr val="accent2"/>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936740" y="1628800"/>
            <a:ext cx="7227068" cy="4521014"/>
            <a:chOff x="1011238" y="2555875"/>
            <a:chExt cx="4853340" cy="2759075"/>
          </a:xfrm>
        </p:grpSpPr>
        <p:sp>
          <p:nvSpPr>
            <p:cNvPr id="28" name="任意多边形 27"/>
            <p:cNvSpPr/>
            <p:nvPr/>
          </p:nvSpPr>
          <p:spPr>
            <a:xfrm>
              <a:off x="1287463" y="3314700"/>
              <a:ext cx="350837" cy="141288"/>
            </a:xfrm>
            <a:custGeom>
              <a:avLst/>
              <a:gdLst>
                <a:gd name="connsiteX0" fmla="*/ 137160 w 365760"/>
                <a:gd name="connsiteY0" fmla="*/ 0 h 146304"/>
                <a:gd name="connsiteX1" fmla="*/ 365760 w 365760"/>
                <a:gd name="connsiteY1" fmla="*/ 146304 h 146304"/>
                <a:gd name="connsiteX2" fmla="*/ 0 w 365760"/>
                <a:gd name="connsiteY2" fmla="*/ 27432 h 146304"/>
                <a:gd name="connsiteX3" fmla="*/ 137160 w 365760"/>
                <a:gd name="connsiteY3" fmla="*/ 0 h 146304"/>
                <a:gd name="connsiteX0-1" fmla="*/ 124460 w 353060"/>
                <a:gd name="connsiteY0-2" fmla="*/ 0 h 146304"/>
                <a:gd name="connsiteX1-3" fmla="*/ 353060 w 353060"/>
                <a:gd name="connsiteY1-4" fmla="*/ 146304 h 146304"/>
                <a:gd name="connsiteX2-5" fmla="*/ 0 w 353060"/>
                <a:gd name="connsiteY2-6" fmla="*/ 59182 h 146304"/>
                <a:gd name="connsiteX3-7" fmla="*/ 124460 w 353060"/>
                <a:gd name="connsiteY3-8" fmla="*/ 0 h 146304"/>
                <a:gd name="connsiteX0-9" fmla="*/ 194310 w 353060"/>
                <a:gd name="connsiteY0-10" fmla="*/ 0 h 159004"/>
                <a:gd name="connsiteX1-11" fmla="*/ 353060 w 353060"/>
                <a:gd name="connsiteY1-12" fmla="*/ 159004 h 159004"/>
                <a:gd name="connsiteX2-13" fmla="*/ 0 w 353060"/>
                <a:gd name="connsiteY2-14" fmla="*/ 71882 h 159004"/>
                <a:gd name="connsiteX3-15" fmla="*/ 194310 w 353060"/>
                <a:gd name="connsiteY3-16" fmla="*/ 0 h 159004"/>
                <a:gd name="connsiteX0-17" fmla="*/ 166093 w 353060"/>
                <a:gd name="connsiteY0-18" fmla="*/ 0 h 133867"/>
                <a:gd name="connsiteX1-19" fmla="*/ 353060 w 353060"/>
                <a:gd name="connsiteY1-20" fmla="*/ 133867 h 133867"/>
                <a:gd name="connsiteX2-21" fmla="*/ 0 w 353060"/>
                <a:gd name="connsiteY2-22" fmla="*/ 46745 h 133867"/>
                <a:gd name="connsiteX3-23" fmla="*/ 166093 w 353060"/>
                <a:gd name="connsiteY3-24" fmla="*/ 0 h 133867"/>
                <a:gd name="connsiteX0-25" fmla="*/ 132234 w 353060"/>
                <a:gd name="connsiteY0-26" fmla="*/ 0 h 126326"/>
                <a:gd name="connsiteX1-27" fmla="*/ 353060 w 353060"/>
                <a:gd name="connsiteY1-28" fmla="*/ 126326 h 126326"/>
                <a:gd name="connsiteX2-29" fmla="*/ 0 w 353060"/>
                <a:gd name="connsiteY2-30" fmla="*/ 39204 h 126326"/>
                <a:gd name="connsiteX3-31" fmla="*/ 132234 w 353060"/>
                <a:gd name="connsiteY3-32" fmla="*/ 0 h 126326"/>
              </a:gdLst>
              <a:ahLst/>
              <a:cxnLst>
                <a:cxn ang="0">
                  <a:pos x="connsiteX0-25" y="connsiteY0-26"/>
                </a:cxn>
                <a:cxn ang="0">
                  <a:pos x="connsiteX1-27" y="connsiteY1-28"/>
                </a:cxn>
                <a:cxn ang="0">
                  <a:pos x="connsiteX2-29" y="connsiteY2-30"/>
                </a:cxn>
                <a:cxn ang="0">
                  <a:pos x="connsiteX3-31" y="connsiteY3-32"/>
                </a:cxn>
              </a:cxnLst>
              <a:rect l="l" t="t" r="r" b="b"/>
              <a:pathLst>
                <a:path w="353060" h="126326">
                  <a:moveTo>
                    <a:pt x="132234" y="0"/>
                  </a:moveTo>
                  <a:lnTo>
                    <a:pt x="353060" y="126326"/>
                  </a:lnTo>
                  <a:lnTo>
                    <a:pt x="0" y="39204"/>
                  </a:lnTo>
                  <a:lnTo>
                    <a:pt x="1322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29" name="任意多边形 28"/>
            <p:cNvSpPr/>
            <p:nvPr/>
          </p:nvSpPr>
          <p:spPr>
            <a:xfrm>
              <a:off x="1169988" y="2982913"/>
              <a:ext cx="269875" cy="376237"/>
            </a:xfrm>
            <a:custGeom>
              <a:avLst/>
              <a:gdLst>
                <a:gd name="connsiteX0" fmla="*/ 0 w 420624"/>
                <a:gd name="connsiteY0" fmla="*/ 54864 h 585216"/>
                <a:gd name="connsiteX1" fmla="*/ 192024 w 420624"/>
                <a:gd name="connsiteY1" fmla="*/ 585216 h 585216"/>
                <a:gd name="connsiteX2" fmla="*/ 393192 w 420624"/>
                <a:gd name="connsiteY2" fmla="*/ 521208 h 585216"/>
                <a:gd name="connsiteX3" fmla="*/ 420624 w 420624"/>
                <a:gd name="connsiteY3" fmla="*/ 0 h 585216"/>
                <a:gd name="connsiteX4" fmla="*/ 0 w 420624"/>
                <a:gd name="connsiteY4" fmla="*/ 54864 h 585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624" h="585216">
                  <a:moveTo>
                    <a:pt x="0" y="54864"/>
                  </a:moveTo>
                  <a:lnTo>
                    <a:pt x="192024" y="585216"/>
                  </a:lnTo>
                  <a:lnTo>
                    <a:pt x="393192" y="521208"/>
                  </a:lnTo>
                  <a:lnTo>
                    <a:pt x="420624" y="0"/>
                  </a:lnTo>
                  <a:lnTo>
                    <a:pt x="0" y="5486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0" name="任意多边形 29"/>
            <p:cNvSpPr/>
            <p:nvPr/>
          </p:nvSpPr>
          <p:spPr>
            <a:xfrm>
              <a:off x="1074738" y="2555875"/>
              <a:ext cx="1493837" cy="627063"/>
            </a:xfrm>
            <a:custGeom>
              <a:avLst/>
              <a:gdLst>
                <a:gd name="connsiteX0" fmla="*/ 45720 w 4562856"/>
                <a:gd name="connsiteY0" fmla="*/ 475488 h 1911096"/>
                <a:gd name="connsiteX1" fmla="*/ 4562856 w 4562856"/>
                <a:gd name="connsiteY1" fmla="*/ 0 h 1911096"/>
                <a:gd name="connsiteX2" fmla="*/ 4178808 w 4562856"/>
                <a:gd name="connsiteY2" fmla="*/ 1417320 h 1911096"/>
                <a:gd name="connsiteX3" fmla="*/ 0 w 4562856"/>
                <a:gd name="connsiteY3" fmla="*/ 1911096 h 1911096"/>
                <a:gd name="connsiteX4" fmla="*/ 45720 w 4562856"/>
                <a:gd name="connsiteY4" fmla="*/ 475488 h 191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2856" h="1911096">
                  <a:moveTo>
                    <a:pt x="45720" y="475488"/>
                  </a:moveTo>
                  <a:lnTo>
                    <a:pt x="4562856" y="0"/>
                  </a:lnTo>
                  <a:lnTo>
                    <a:pt x="4178808" y="1417320"/>
                  </a:lnTo>
                  <a:lnTo>
                    <a:pt x="0" y="1911096"/>
                  </a:lnTo>
                  <a:lnTo>
                    <a:pt x="45720" y="47548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1" name="圆角矩形 30"/>
            <p:cNvSpPr/>
            <p:nvPr/>
          </p:nvSpPr>
          <p:spPr>
            <a:xfrm>
              <a:off x="1655649" y="3209925"/>
              <a:ext cx="4208929" cy="2105025"/>
            </a:xfrm>
            <a:prstGeom prst="roundRect">
              <a:avLst>
                <a:gd name="adj" fmla="val 21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endParaRPr lang="zh-CN" altLang="en-US" sz="1100" dirty="0">
                <a:cs typeface="+mn-ea"/>
                <a:sym typeface="+mn-lt"/>
              </a:endParaRPr>
            </a:p>
          </p:txBody>
        </p:sp>
        <p:sp>
          <p:nvSpPr>
            <p:cNvPr id="33" name="圆角矩形 32"/>
            <p:cNvSpPr/>
            <p:nvPr/>
          </p:nvSpPr>
          <p:spPr>
            <a:xfrm>
              <a:off x="1854085" y="3314700"/>
              <a:ext cx="3770294" cy="1771650"/>
            </a:xfrm>
            <a:prstGeom prst="roundRect">
              <a:avLst>
                <a:gd name="adj" fmla="val 21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lstStyle/>
            <a:p>
              <a:pPr algn="just">
                <a:lnSpc>
                  <a:spcPct val="130000"/>
                </a:lnSpc>
                <a:defRPr/>
              </a:pPr>
              <a:r>
                <a:rPr lang="zh-CN" altLang="en-US" sz="2000" dirty="0">
                  <a:solidFill>
                    <a:schemeClr val="bg2">
                      <a:lumMod val="10000"/>
                    </a:schemeClr>
                  </a:solidFill>
                  <a:cs typeface="+mn-ea"/>
                  <a:sym typeface="+mn-lt"/>
                </a:rPr>
                <a:t>生产经营单位必须遵守本法和其他有关安全生产的法律、法规，加强安全生产管理，建立、健全安全生产责任制和安全生产规章制度，改善安全生产条件，推进安全生产标准化建设，提高安全生产水平，确保安全生产</a:t>
              </a:r>
            </a:p>
          </p:txBody>
        </p:sp>
        <p:sp>
          <p:nvSpPr>
            <p:cNvPr id="34" name="任意多边形 33"/>
            <p:cNvSpPr/>
            <p:nvPr/>
          </p:nvSpPr>
          <p:spPr>
            <a:xfrm rot="21196639">
              <a:off x="1011238" y="2590800"/>
              <a:ext cx="1557337" cy="465138"/>
            </a:xfrm>
            <a:custGeom>
              <a:avLst/>
              <a:gdLst>
                <a:gd name="connsiteX0" fmla="*/ 2353768 w 2353768"/>
                <a:gd name="connsiteY0" fmla="*/ 28003 h 703073"/>
                <a:gd name="connsiteX1" fmla="*/ 2082849 w 2353768"/>
                <a:gd name="connsiteY1" fmla="*/ 702482 h 703073"/>
                <a:gd name="connsiteX2" fmla="*/ 0 w 2353768"/>
                <a:gd name="connsiteY2" fmla="*/ 703073 h 703073"/>
                <a:gd name="connsiteX3" fmla="*/ 105662 w 2353768"/>
                <a:gd name="connsiteY3" fmla="*/ 0 h 703073"/>
              </a:gdLst>
              <a:ahLst/>
              <a:cxnLst>
                <a:cxn ang="0">
                  <a:pos x="connsiteX0" y="connsiteY0"/>
                </a:cxn>
                <a:cxn ang="0">
                  <a:pos x="connsiteX1" y="connsiteY1"/>
                </a:cxn>
                <a:cxn ang="0">
                  <a:pos x="connsiteX2" y="connsiteY2"/>
                </a:cxn>
                <a:cxn ang="0">
                  <a:pos x="connsiteX3" y="connsiteY3"/>
                </a:cxn>
              </a:cxnLst>
              <a:rect l="l" t="t" r="r" b="b"/>
              <a:pathLst>
                <a:path w="2353768" h="703073">
                  <a:moveTo>
                    <a:pt x="2353768" y="28003"/>
                  </a:moveTo>
                  <a:lnTo>
                    <a:pt x="2082849" y="702482"/>
                  </a:lnTo>
                  <a:lnTo>
                    <a:pt x="0" y="703073"/>
                  </a:lnTo>
                  <a:lnTo>
                    <a:pt x="10566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800" b="1" dirty="0">
                  <a:solidFill>
                    <a:schemeClr val="bg1"/>
                  </a:solidFill>
                  <a:cs typeface="+mn-ea"/>
                  <a:sym typeface="+mn-lt"/>
                </a:rPr>
                <a:t>主体责任</a:t>
              </a:r>
            </a:p>
          </p:txBody>
        </p:sp>
      </p:grpSp>
      <p:sp>
        <p:nvSpPr>
          <p:cNvPr id="20" name="矩形 19"/>
          <p:cNvSpPr/>
          <p:nvPr/>
        </p:nvSpPr>
        <p:spPr>
          <a:xfrm>
            <a:off x="5049435" y="489504"/>
            <a:ext cx="1964053" cy="669286"/>
          </a:xfrm>
          <a:prstGeom prst="rect">
            <a:avLst/>
          </a:prstGeom>
        </p:spPr>
        <p:txBody>
          <a:bodyPr wrap="square">
            <a:spAutoFit/>
          </a:bodyPr>
          <a:lstStyle/>
          <a:p>
            <a:pPr algn="dist">
              <a:lnSpc>
                <a:spcPct val="130000"/>
              </a:lnSpc>
            </a:pPr>
            <a:r>
              <a:rPr lang="zh-CN" altLang="en-US" sz="3200" b="1" dirty="0">
                <a:solidFill>
                  <a:schemeClr val="accent2"/>
                </a:solidFill>
                <a:cs typeface="+mn-ea"/>
                <a:sym typeface="+mn-lt"/>
              </a:rPr>
              <a:t>总  则</a:t>
            </a:r>
            <a:endParaRPr lang="zh-CN" altLang="en-US" sz="3200" dirty="0">
              <a:solidFill>
                <a:schemeClr val="accent2"/>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99856" y="1772816"/>
            <a:ext cx="6411351" cy="4093428"/>
          </a:xfrm>
          <a:prstGeom prst="rect">
            <a:avLst/>
          </a:prstGeom>
          <a:noFill/>
        </p:spPr>
        <p:txBody>
          <a:bodyPr wrap="square" rtlCol="0">
            <a:spAutoFit/>
          </a:bodyPr>
          <a:lstStyle/>
          <a:p>
            <a:pPr algn="just">
              <a:lnSpc>
                <a:spcPct val="130000"/>
              </a:lnSpc>
            </a:pPr>
            <a:r>
              <a:rPr lang="zh-CN" altLang="en-US" sz="2000" b="1" dirty="0">
                <a:solidFill>
                  <a:schemeClr val="bg2">
                    <a:lumMod val="10000"/>
                  </a:schemeClr>
                </a:solidFill>
                <a:cs typeface="+mn-ea"/>
                <a:sym typeface="+mn-lt"/>
              </a:rPr>
              <a:t>企业安全生产主体责任（</a:t>
            </a:r>
            <a:r>
              <a:rPr lang="en-US" altLang="zh-CN" sz="2000" b="1" dirty="0">
                <a:solidFill>
                  <a:schemeClr val="bg2">
                    <a:lumMod val="10000"/>
                  </a:schemeClr>
                </a:solidFill>
                <a:cs typeface="+mn-ea"/>
                <a:sym typeface="+mn-lt"/>
              </a:rPr>
              <a:t>2011</a:t>
            </a:r>
            <a:r>
              <a:rPr lang="zh-CN" altLang="en-US" sz="2000" b="1" dirty="0">
                <a:solidFill>
                  <a:schemeClr val="bg2">
                    <a:lumMod val="10000"/>
                  </a:schemeClr>
                </a:solidFill>
                <a:cs typeface="+mn-ea"/>
                <a:sym typeface="+mn-lt"/>
              </a:rPr>
              <a:t>年国发办</a:t>
            </a:r>
            <a:r>
              <a:rPr lang="en-US" altLang="zh-CN" sz="2000" b="1" dirty="0">
                <a:solidFill>
                  <a:schemeClr val="bg2">
                    <a:lumMod val="10000"/>
                  </a:schemeClr>
                </a:solidFill>
                <a:cs typeface="+mn-ea"/>
                <a:sym typeface="+mn-lt"/>
              </a:rPr>
              <a:t>40</a:t>
            </a:r>
            <a:r>
              <a:rPr lang="zh-CN" altLang="en-US" sz="2000" b="1" dirty="0">
                <a:solidFill>
                  <a:schemeClr val="bg2">
                    <a:lumMod val="10000"/>
                  </a:schemeClr>
                </a:solidFill>
                <a:cs typeface="+mn-ea"/>
                <a:sym typeface="+mn-lt"/>
              </a:rPr>
              <a:t>号文）</a:t>
            </a:r>
            <a:endParaRPr lang="en-US" altLang="zh-CN" sz="2000" b="1" dirty="0">
              <a:solidFill>
                <a:schemeClr val="bg2">
                  <a:lumMod val="10000"/>
                </a:schemeClr>
              </a:solidFill>
              <a:cs typeface="+mn-ea"/>
              <a:sym typeface="+mn-lt"/>
            </a:endParaRPr>
          </a:p>
          <a:p>
            <a:pPr algn="just">
              <a:lnSpc>
                <a:spcPct val="130000"/>
              </a:lnSpc>
            </a:pPr>
            <a:endParaRPr lang="en-US" altLang="zh-CN" sz="2000" dirty="0">
              <a:solidFill>
                <a:schemeClr val="bg2">
                  <a:lumMod val="10000"/>
                </a:schemeClr>
              </a:solidFill>
              <a:cs typeface="+mn-ea"/>
              <a:sym typeface="+mn-lt"/>
            </a:endParaRPr>
          </a:p>
          <a:p>
            <a:pPr algn="just">
              <a:lnSpc>
                <a:spcPct val="130000"/>
              </a:lnSpc>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、企业必须严格遵守和执行安全生产法律法规、规章制度与技术标准。</a:t>
            </a:r>
            <a:endParaRPr lang="en-US" altLang="zh-CN" sz="2000" dirty="0">
              <a:solidFill>
                <a:schemeClr val="bg2">
                  <a:lumMod val="10000"/>
                </a:schemeClr>
              </a:solidFill>
              <a:cs typeface="+mn-ea"/>
              <a:sym typeface="+mn-lt"/>
            </a:endParaRPr>
          </a:p>
          <a:p>
            <a:pPr algn="just">
              <a:lnSpc>
                <a:spcPct val="130000"/>
              </a:lnSpc>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、依法依规加强安全生产，加大安全投入，健全安全管理机构（按规定配备安全管理人员），加强班组安全建设，保持安全设备设施完好有效。</a:t>
            </a:r>
            <a:endParaRPr lang="en-US" altLang="zh-CN" sz="2000" dirty="0">
              <a:solidFill>
                <a:schemeClr val="bg2">
                  <a:lumMod val="10000"/>
                </a:schemeClr>
              </a:solidFill>
              <a:cs typeface="+mn-ea"/>
              <a:sym typeface="+mn-lt"/>
            </a:endParaRPr>
          </a:p>
          <a:p>
            <a:pPr algn="just">
              <a:lnSpc>
                <a:spcPct val="130000"/>
              </a:lnSpc>
            </a:pPr>
            <a:r>
              <a:rPr lang="en-US" altLang="zh-CN" sz="2000" dirty="0">
                <a:solidFill>
                  <a:schemeClr val="bg2">
                    <a:lumMod val="10000"/>
                  </a:schemeClr>
                </a:solidFill>
                <a:cs typeface="+mn-ea"/>
                <a:sym typeface="+mn-lt"/>
              </a:rPr>
              <a:t>3</a:t>
            </a:r>
            <a:r>
              <a:rPr lang="zh-CN" altLang="en-US" sz="2000" dirty="0">
                <a:solidFill>
                  <a:schemeClr val="bg2">
                    <a:lumMod val="10000"/>
                  </a:schemeClr>
                </a:solidFill>
                <a:cs typeface="+mn-ea"/>
                <a:sym typeface="+mn-lt"/>
              </a:rPr>
              <a:t>、企业主要负责人、实际控制人要切实承担安全生第一责任人的责任，带头执行现场带班制度，加强现场安全管理员。</a:t>
            </a:r>
            <a:endParaRPr lang="en-US" altLang="zh-CN" sz="2000" dirty="0">
              <a:solidFill>
                <a:schemeClr val="bg2">
                  <a:lumMod val="10000"/>
                </a:schemeClr>
              </a:solidFill>
              <a:cs typeface="+mn-ea"/>
              <a:sym typeface="+mn-lt"/>
            </a:endParaRPr>
          </a:p>
        </p:txBody>
      </p:sp>
      <p:sp>
        <p:nvSpPr>
          <p:cNvPr id="13" name="矩形 12"/>
          <p:cNvSpPr/>
          <p:nvPr/>
        </p:nvSpPr>
        <p:spPr>
          <a:xfrm>
            <a:off x="5049435" y="489504"/>
            <a:ext cx="1964053" cy="669286"/>
          </a:xfrm>
          <a:prstGeom prst="rect">
            <a:avLst/>
          </a:prstGeom>
        </p:spPr>
        <p:txBody>
          <a:bodyPr wrap="square">
            <a:spAutoFit/>
          </a:bodyPr>
          <a:lstStyle/>
          <a:p>
            <a:pPr algn="dist">
              <a:lnSpc>
                <a:spcPct val="130000"/>
              </a:lnSpc>
            </a:pPr>
            <a:r>
              <a:rPr lang="zh-CN" altLang="en-US" sz="3200" b="1" dirty="0">
                <a:solidFill>
                  <a:schemeClr val="accent1"/>
                </a:solidFill>
                <a:cs typeface="+mn-ea"/>
                <a:sym typeface="+mn-lt"/>
              </a:rPr>
              <a:t>总  则</a:t>
            </a:r>
            <a:endParaRPr lang="zh-CN" altLang="en-US" sz="3200" dirty="0">
              <a:solidFill>
                <a:schemeClr val="accent1"/>
              </a:solidFill>
              <a:cs typeface="+mn-ea"/>
              <a:sym typeface="+mn-lt"/>
            </a:endParaRPr>
          </a:p>
        </p:txBody>
      </p:sp>
      <p:sp>
        <p:nvSpPr>
          <p:cNvPr id="4" name="矩形 3">
            <a:extLst>
              <a:ext uri="{FF2B5EF4-FFF2-40B4-BE49-F238E27FC236}">
                <a16:creationId xmlns:a16="http://schemas.microsoft.com/office/drawing/2014/main" id="{A844FF62-89AC-4891-A1FB-7F4B0AB07E37}"/>
              </a:ext>
            </a:extLst>
          </p:cNvPr>
          <p:cNvSpPr/>
          <p:nvPr/>
        </p:nvSpPr>
        <p:spPr>
          <a:xfrm>
            <a:off x="1127448" y="1628800"/>
            <a:ext cx="3373460" cy="440088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3432" y="2204864"/>
            <a:ext cx="6480720" cy="2893100"/>
          </a:xfrm>
          <a:prstGeom prst="rect">
            <a:avLst/>
          </a:prstGeom>
          <a:noFill/>
        </p:spPr>
        <p:txBody>
          <a:bodyPr wrap="square" rtlCol="0">
            <a:spAutoFit/>
          </a:bodyPr>
          <a:lstStyle/>
          <a:p>
            <a:pPr algn="just">
              <a:lnSpc>
                <a:spcPct val="130000"/>
              </a:lnSpc>
            </a:pPr>
            <a:r>
              <a:rPr lang="en-US" altLang="zh-CN" sz="2000" dirty="0">
                <a:solidFill>
                  <a:schemeClr val="bg2">
                    <a:lumMod val="10000"/>
                  </a:schemeClr>
                </a:solidFill>
                <a:cs typeface="+mn-ea"/>
                <a:sym typeface="+mn-lt"/>
              </a:rPr>
              <a:t>4</a:t>
            </a:r>
            <a:r>
              <a:rPr lang="zh-CN" altLang="en-US" sz="2000" dirty="0">
                <a:solidFill>
                  <a:schemeClr val="bg2">
                    <a:lumMod val="10000"/>
                  </a:schemeClr>
                </a:solidFill>
                <a:cs typeface="+mn-ea"/>
                <a:sym typeface="+mn-lt"/>
              </a:rPr>
              <a:t>、强化企业技术负责人技术决策和指挥权，注重发挥注册安全工程师对企业安全状况诊断、评估、整改方面的作用</a:t>
            </a:r>
          </a:p>
          <a:p>
            <a:pPr algn="just">
              <a:lnSpc>
                <a:spcPct val="130000"/>
              </a:lnSpc>
            </a:pPr>
            <a:r>
              <a:rPr lang="en-US" altLang="zh-CN" sz="2000" dirty="0">
                <a:solidFill>
                  <a:schemeClr val="bg2">
                    <a:lumMod val="10000"/>
                  </a:schemeClr>
                </a:solidFill>
                <a:cs typeface="+mn-ea"/>
                <a:sym typeface="+mn-lt"/>
              </a:rPr>
              <a:t>5</a:t>
            </a:r>
            <a:r>
              <a:rPr lang="zh-CN" altLang="en-US" sz="2000" dirty="0">
                <a:solidFill>
                  <a:schemeClr val="bg2">
                    <a:lumMod val="10000"/>
                  </a:schemeClr>
                </a:solidFill>
                <a:cs typeface="+mn-ea"/>
                <a:sym typeface="+mn-lt"/>
              </a:rPr>
              <a:t>、企业主要负责人、安全管理人员、特种作业人员一律经严格考核、持证上岗</a:t>
            </a:r>
            <a:endParaRPr lang="en-US" altLang="zh-CN" sz="2000" dirty="0">
              <a:solidFill>
                <a:schemeClr val="bg2">
                  <a:lumMod val="10000"/>
                </a:schemeClr>
              </a:solidFill>
              <a:cs typeface="+mn-ea"/>
              <a:sym typeface="+mn-lt"/>
            </a:endParaRPr>
          </a:p>
          <a:p>
            <a:pPr algn="just">
              <a:lnSpc>
                <a:spcPct val="130000"/>
              </a:lnSpc>
            </a:pPr>
            <a:r>
              <a:rPr lang="en-US" altLang="zh-CN" sz="2000" dirty="0">
                <a:solidFill>
                  <a:schemeClr val="bg2">
                    <a:lumMod val="10000"/>
                  </a:schemeClr>
                </a:solidFill>
                <a:cs typeface="+mn-ea"/>
                <a:sym typeface="+mn-lt"/>
              </a:rPr>
              <a:t>6</a:t>
            </a:r>
            <a:r>
              <a:rPr lang="zh-CN" altLang="en-US" sz="2000" dirty="0">
                <a:solidFill>
                  <a:schemeClr val="bg2">
                    <a:lumMod val="10000"/>
                  </a:schemeClr>
                </a:solidFill>
                <a:cs typeface="+mn-ea"/>
                <a:sym typeface="+mn-lt"/>
              </a:rPr>
              <a:t>、企业用工要严格依照劳动合同法与职工签订劳动合同，职工必须全部经培训合格后上岗</a:t>
            </a:r>
          </a:p>
        </p:txBody>
      </p:sp>
      <p:sp>
        <p:nvSpPr>
          <p:cNvPr id="13" name="矩形 12"/>
          <p:cNvSpPr/>
          <p:nvPr/>
        </p:nvSpPr>
        <p:spPr>
          <a:xfrm>
            <a:off x="5049435" y="489504"/>
            <a:ext cx="1964053" cy="669286"/>
          </a:xfrm>
          <a:prstGeom prst="rect">
            <a:avLst/>
          </a:prstGeom>
        </p:spPr>
        <p:txBody>
          <a:bodyPr wrap="square">
            <a:spAutoFit/>
          </a:bodyPr>
          <a:lstStyle/>
          <a:p>
            <a:pPr algn="dist">
              <a:lnSpc>
                <a:spcPct val="130000"/>
              </a:lnSpc>
            </a:pPr>
            <a:r>
              <a:rPr lang="zh-CN" altLang="en-US" sz="3200" b="1" dirty="0">
                <a:solidFill>
                  <a:schemeClr val="accent1"/>
                </a:solidFill>
                <a:cs typeface="+mn-ea"/>
                <a:sym typeface="+mn-lt"/>
              </a:rPr>
              <a:t>总  则</a:t>
            </a:r>
            <a:endParaRPr lang="zh-CN" altLang="en-US" sz="3200" dirty="0">
              <a:solidFill>
                <a:schemeClr val="accent1"/>
              </a:solidFill>
              <a:cs typeface="+mn-ea"/>
              <a:sym typeface="+mn-lt"/>
            </a:endParaRPr>
          </a:p>
        </p:txBody>
      </p:sp>
      <p:sp>
        <p:nvSpPr>
          <p:cNvPr id="4" name="矩形 3">
            <a:extLst>
              <a:ext uri="{FF2B5EF4-FFF2-40B4-BE49-F238E27FC236}">
                <a16:creationId xmlns:a16="http://schemas.microsoft.com/office/drawing/2014/main" id="{526210D5-FA97-41B5-96BC-B2C9D67D084C}"/>
              </a:ext>
            </a:extLst>
          </p:cNvPr>
          <p:cNvSpPr/>
          <p:nvPr/>
        </p:nvSpPr>
        <p:spPr>
          <a:xfrm>
            <a:off x="7608168" y="1772816"/>
            <a:ext cx="3509578" cy="400564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文本框 18"/>
          <p:cNvSpPr txBox="1"/>
          <p:nvPr/>
        </p:nvSpPr>
        <p:spPr>
          <a:xfrm>
            <a:off x="654475" y="663872"/>
            <a:ext cx="6279727" cy="6054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我不是您的“文件夹”，我只提供“</a:t>
            </a:r>
            <a:r>
              <a:rPr kumimoji="0" lang="zh-CN" altLang="en-US" sz="1867"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精品</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更多免费资料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，请添加并私信“</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安小应</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，微信号：</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ansying</a:t>
            </a:r>
            <a:r>
              <a:rPr kumimoji="0" lang="en-US" altLang="zh-CN"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cysafety</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654473" y="1766232"/>
            <a:ext cx="6668347" cy="5643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① 周一至周五，</a:t>
            </a:r>
            <a:r>
              <a:rPr kumimoji="0" lang="zh-CN" altLang="en-US" sz="1600"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每日更新</a:t>
            </a:r>
            <a:r>
              <a:rPr kumimoji="0" lang="zh-CN" altLang="en-US" sz="1600"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周六日不定时更新❗</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② </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成员</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资料查询服务，把您需要的资料告诉我，我会尽量为您查找❗</a:t>
            </a:r>
          </a:p>
        </p:txBody>
      </p:sp>
      <p:grpSp>
        <p:nvGrpSpPr>
          <p:cNvPr id="21" name="组合 20"/>
          <p:cNvGrpSpPr/>
          <p:nvPr/>
        </p:nvGrpSpPr>
        <p:grpSpPr>
          <a:xfrm>
            <a:off x="0" y="2802684"/>
            <a:ext cx="12192000" cy="4055315"/>
            <a:chOff x="0" y="3058717"/>
            <a:chExt cx="12192000" cy="3799284"/>
          </a:xfrm>
        </p:grpSpPr>
        <p:sp>
          <p:nvSpPr>
            <p:cNvPr id="24" name="矩形 23"/>
            <p:cNvSpPr/>
            <p:nvPr/>
          </p:nvSpPr>
          <p:spPr>
            <a:xfrm>
              <a:off x="0" y="3058717"/>
              <a:ext cx="12192000" cy="3799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62095" y="3205792"/>
              <a:ext cx="10821247" cy="3503523"/>
              <a:chOff x="496571" y="2272349"/>
              <a:chExt cx="8115935" cy="2627642"/>
            </a:xfrm>
          </p:grpSpPr>
          <p:sp>
            <p:nvSpPr>
              <p:cNvPr id="30" name="文本框 29"/>
              <p:cNvSpPr txBox="1"/>
              <p:nvPr/>
            </p:nvSpPr>
            <p:spPr>
              <a:xfrm>
                <a:off x="496571" y="2272349"/>
                <a:ext cx="430085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【安应独家PPT】</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安应出品，必属精品</a:t>
                </a: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❗安应制作公开的精品PPT资料，被各大公众号疯传转载。这里可以获得全部独家资料，每日至少更新一篇精品PPT❗</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【最新法规标准追踪】</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每月更新追踪最新EHS法律法规及国标行标，定期发布汇总分类清单❗</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【工具手册电子书】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定期更新EHS及企业管理相关工具手册及电子书PDF，全部都是精品筛选，安全人必备的工具类资料❗</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【管理台账范本】</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汇集各类EHS管理台账范本，规章制度、操作规程、应急预案、检查表格、隐患排查、风险管控、演讲稿、合同范本…帮你一网打尽❗</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【视频培训课程】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汇总上传优质EHS视频课程资料，内容经典，清晰度高，丰富你的安全知识，扩充你的培训素材❗</a:t>
                </a:r>
              </a:p>
            </p:txBody>
          </p:sp>
          <p:sp>
            <p:nvSpPr>
              <p:cNvPr id="32" name="文本框 31"/>
              <p:cNvSpPr txBox="1"/>
              <p:nvPr/>
            </p:nvSpPr>
            <p:spPr>
              <a:xfrm>
                <a:off x="5021581" y="2272349"/>
                <a:ext cx="359092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【PPT读书】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工作太忙，生活太累，自己太懒，总之看完一本好书越来越难❗没关系，一篇PPT带你阅读整本书籍精华，还附加原版电子书下载❗</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【宣教挂图展板手册】</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专业美工设计EHS宣教挂图展板手册，所有文件均提供PS或AI可编辑原稿❗宣教活动再也不用求人❗</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【经典事故案例】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数千篇典型事故案例及完整事故调查报告，定期追踪更新❗支持“事故类型”检索查询，“一切事故皆可避免”❗</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【最全MSDS管理】</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涵盖《危险化学品目录》涉及所有危化品资料，提供化学品安全技术说明书、化学品安全技术标签、国际化学品安全卡以及职业病危害告知卡下载❗</a:t>
                </a:r>
              </a:p>
            </p:txBody>
          </p:sp>
        </p:grpSp>
      </p:grpSp>
      <p:sp>
        <p:nvSpPr>
          <p:cNvPr id="33" name="文本框 32"/>
          <p:cNvSpPr txBox="1"/>
          <p:nvPr/>
        </p:nvSpPr>
        <p:spPr>
          <a:xfrm>
            <a:off x="654473" y="2351279"/>
            <a:ext cx="1281120" cy="420564"/>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星盟特色</a:t>
            </a:r>
          </a:p>
        </p:txBody>
      </p:sp>
      <p:sp>
        <p:nvSpPr>
          <p:cNvPr id="34" name="文本框 33"/>
          <p:cNvSpPr txBox="1"/>
          <p:nvPr/>
        </p:nvSpPr>
        <p:spPr>
          <a:xfrm>
            <a:off x="654474" y="280332"/>
            <a:ext cx="2375971"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EHS资料的品质控</a:t>
            </a:r>
          </a:p>
        </p:txBody>
      </p:sp>
      <p:sp>
        <p:nvSpPr>
          <p:cNvPr id="35" name="文本框 34"/>
          <p:cNvSpPr txBox="1"/>
          <p:nvPr/>
        </p:nvSpPr>
        <p:spPr>
          <a:xfrm>
            <a:off x="654473" y="1352212"/>
            <a:ext cx="1281120"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萌主承诺</a:t>
            </a:r>
            <a:endPar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7216323" y="738585"/>
            <a:ext cx="512897" cy="1955800"/>
          </a:xfrm>
          <a:prstGeom prst="rect">
            <a:avLst/>
          </a:prstGeom>
          <a:noFill/>
        </p:spPr>
        <p:txBody>
          <a:bodyPr vert="eaVert"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造字工房星岩(非商用）常规体" charset="-122"/>
                <a:ea typeface="造字工房星岩(非商用）常规体" charset="-122"/>
                <a:cs typeface="+mn-cs"/>
              </a:rPr>
              <a:t>你还在等什么</a:t>
            </a:r>
          </a:p>
        </p:txBody>
      </p:sp>
      <p:grpSp>
        <p:nvGrpSpPr>
          <p:cNvPr id="37" name="组合 36"/>
          <p:cNvGrpSpPr/>
          <p:nvPr/>
        </p:nvGrpSpPr>
        <p:grpSpPr>
          <a:xfrm>
            <a:off x="7853682" y="738040"/>
            <a:ext cx="3541607" cy="1601895"/>
            <a:chOff x="7853682" y="1021504"/>
            <a:chExt cx="3541607" cy="1601895"/>
          </a:xfrm>
        </p:grpSpPr>
        <p:sp>
          <p:nvSpPr>
            <p:cNvPr id="38" name="矩形 37"/>
            <p:cNvSpPr/>
            <p:nvPr/>
          </p:nvSpPr>
          <p:spPr>
            <a:xfrm>
              <a:off x="7853682" y="1554059"/>
              <a:ext cx="3541607" cy="1069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文本框 38"/>
            <p:cNvSpPr txBox="1"/>
            <p:nvPr/>
          </p:nvSpPr>
          <p:spPr>
            <a:xfrm>
              <a:off x="7884160" y="1721698"/>
              <a:ext cx="2052320" cy="759182"/>
            </a:xfrm>
            <a:prstGeom prst="rect">
              <a:avLst/>
            </a:prstGeom>
            <a:noFill/>
          </p:spPr>
          <p:txBody>
            <a:bodyPr wrap="square" rtlCol="0" anchor="t">
              <a:spAutoFit/>
            </a:bodyPr>
            <a:lstStyle/>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立即扫码加入</a:t>
              </a:r>
              <a:endParaRPr kumimoji="0" lang="zh-CN" altLang="en-US" sz="16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安应</a:t>
              </a:r>
              <a:r>
                <a:rPr kumimoji="0" lang="en-US" altLang="zh-CN"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vs</a:t>
              </a: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安全</a:t>
              </a:r>
              <a:r>
                <a:rPr kumimoji="0" lang="zh-CN" altLang="en-US" sz="1733" b="1" i="0" u="none" strike="noStrike" kern="120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人联盟</a:t>
              </a:r>
              <a:endPar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40" name="组合 39"/>
            <p:cNvGrpSpPr/>
            <p:nvPr/>
          </p:nvGrpSpPr>
          <p:grpSpPr>
            <a:xfrm>
              <a:off x="8567420" y="1021504"/>
              <a:ext cx="736600" cy="736600"/>
              <a:chOff x="10191" y="695"/>
              <a:chExt cx="870" cy="870"/>
            </a:xfrm>
          </p:grpSpPr>
          <p:sp>
            <p:nvSpPr>
              <p:cNvPr id="42" name="椭圆 41"/>
              <p:cNvSpPr/>
              <p:nvPr/>
            </p:nvSpPr>
            <p:spPr>
              <a:xfrm>
                <a:off x="10191" y="695"/>
                <a:ext cx="870" cy="8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3" name="图片 42" descr="安应答题游戏小程序（定稿）-29"/>
              <p:cNvPicPr>
                <a:picLocks noChangeAspect="1"/>
              </p:cNvPicPr>
              <p:nvPr/>
            </p:nvPicPr>
            <p:blipFill>
              <a:blip r:embed="rId3"/>
              <a:stretch>
                <a:fillRect/>
              </a:stretch>
            </p:blipFill>
            <p:spPr>
              <a:xfrm>
                <a:off x="10323" y="848"/>
                <a:ext cx="607" cy="564"/>
              </a:xfrm>
              <a:prstGeom prst="rect">
                <a:avLst/>
              </a:prstGeom>
            </p:spPr>
          </p:pic>
        </p:grpSp>
        <p:pic>
          <p:nvPicPr>
            <p:cNvPr id="41" name="图片 40"/>
            <p:cNvPicPr>
              <a:picLocks noChangeAspect="1"/>
            </p:cNvPicPr>
            <p:nvPr/>
          </p:nvPicPr>
          <p:blipFill>
            <a:blip r:embed="rId4"/>
            <a:stretch>
              <a:fillRect/>
            </a:stretch>
          </p:blipFill>
          <p:spPr>
            <a:xfrm>
              <a:off x="9987280" y="1111047"/>
              <a:ext cx="1278467" cy="1278467"/>
            </a:xfrm>
            <a:prstGeom prst="rect">
              <a:avLst/>
            </a:prstGeom>
          </p:spPr>
        </p:pic>
      </p:grpSp>
    </p:spTree>
    <p:extLst>
      <p:ext uri="{BB962C8B-B14F-4D97-AF65-F5344CB8AC3E}">
        <p14:creationId xmlns:p14="http://schemas.microsoft.com/office/powerpoint/2010/main" val="18513827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91444" y="2636912"/>
            <a:ext cx="10009112" cy="1692771"/>
          </a:xfrm>
          <a:prstGeom prst="rect">
            <a:avLst/>
          </a:prstGeom>
        </p:spPr>
        <p:txBody>
          <a:bodyPr wrap="square">
            <a:spAutoFit/>
          </a:bodyPr>
          <a:lstStyle/>
          <a:p>
            <a:pPr>
              <a:lnSpc>
                <a:spcPct val="130000"/>
              </a:lnSpc>
              <a:spcAft>
                <a:spcPct val="0"/>
              </a:spcAft>
            </a:pPr>
            <a:r>
              <a:rPr lang="zh-CN" altLang="en-US" sz="2000" dirty="0">
                <a:solidFill>
                  <a:schemeClr val="bg2">
                    <a:lumMod val="10000"/>
                  </a:schemeClr>
                </a:solidFill>
                <a:cs typeface="+mn-ea"/>
                <a:sym typeface="+mn-lt"/>
              </a:rPr>
              <a:t>一、</a:t>
            </a:r>
            <a:r>
              <a:rPr lang="zh-CN" altLang="zh-CN" sz="2000" dirty="0">
                <a:solidFill>
                  <a:schemeClr val="bg2">
                    <a:lumMod val="10000"/>
                  </a:schemeClr>
                </a:solidFill>
                <a:cs typeface="+mn-ea"/>
                <a:sym typeface="+mn-lt"/>
              </a:rPr>
              <a:t>生产经营单位应当具备本法和有关法律、行政法规和国家标准或者行业标准规定的安全生产条件；不具备安全生产条件的，不得从事生产经营活动</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二、生产经营单位的主要负责人对本单位安全生产工作负有下列职责：</a:t>
            </a:r>
          </a:p>
        </p:txBody>
      </p:sp>
      <p:sp>
        <p:nvSpPr>
          <p:cNvPr id="2" name="文本占位符 1">
            <a:extLst>
              <a:ext uri="{FF2B5EF4-FFF2-40B4-BE49-F238E27FC236}">
                <a16:creationId xmlns:a16="http://schemas.microsoft.com/office/drawing/2014/main" id="{891D43B0-8F84-45DE-83E2-E342CA71ED6D}"/>
              </a:ext>
            </a:extLst>
          </p:cNvPr>
          <p:cNvSpPr>
            <a:spLocks noGrp="1"/>
          </p:cNvSpPr>
          <p:nvPr>
            <p:ph type="body" sz="quarter" idx="10"/>
          </p:nvPr>
        </p:nvSpPr>
        <p:spPr/>
        <p:txBody>
          <a:bodyPr/>
          <a:lstStyle/>
          <a:p>
            <a:r>
              <a:rPr lang="zh-CN" altLang="zh-CN" dirty="0">
                <a:solidFill>
                  <a:schemeClr val="accent1"/>
                </a:solidFill>
                <a:cs typeface="+mn-ea"/>
                <a:sym typeface="+mn-lt"/>
              </a:rPr>
              <a:t>生产经营单位的安全生产保障</a:t>
            </a:r>
            <a:endParaRPr lang="zh-CN" altLang="en-US" dirty="0">
              <a:solidFill>
                <a:schemeClr val="accent1"/>
              </a:solidFill>
              <a:cs typeface="+mn-ea"/>
              <a:sym typeface="+mn-lt"/>
            </a:endParaRP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207568" y="1782395"/>
            <a:ext cx="8856984" cy="3293209"/>
          </a:xfrm>
          <a:prstGeom prst="rect">
            <a:avLst/>
          </a:prstGeom>
        </p:spPr>
        <p:txBody>
          <a:bodyPr wrap="square">
            <a:spAutoFit/>
          </a:bodyPr>
          <a:lstStyle/>
          <a:p>
            <a:pPr>
              <a:lnSpc>
                <a:spcPct val="130000"/>
              </a:lnSpc>
            </a:pPr>
            <a:endParaRPr lang="en-US" altLang="zh-CN" sz="2000" dirty="0">
              <a:solidFill>
                <a:schemeClr val="bg2">
                  <a:lumMod val="10000"/>
                </a:schemeClr>
              </a:solidFill>
              <a:cs typeface="+mn-ea"/>
              <a:sym typeface="+mn-lt"/>
            </a:endParaRPr>
          </a:p>
          <a:p>
            <a:pPr>
              <a:lnSpc>
                <a:spcPct val="130000"/>
              </a:lnSpc>
            </a:pPr>
            <a:r>
              <a:rPr lang="zh-CN" altLang="en-US" sz="2000" dirty="0">
                <a:solidFill>
                  <a:schemeClr val="bg2">
                    <a:lumMod val="10000"/>
                  </a:schemeClr>
                </a:solidFill>
                <a:cs typeface="+mn-ea"/>
                <a:sym typeface="+mn-lt"/>
              </a:rPr>
              <a:t>（一）建立、健全本单位安全生产责任制；</a:t>
            </a:r>
          </a:p>
          <a:p>
            <a:pPr>
              <a:lnSpc>
                <a:spcPct val="130000"/>
              </a:lnSpc>
            </a:pPr>
            <a:r>
              <a:rPr lang="zh-CN" altLang="en-US" sz="2000" dirty="0">
                <a:solidFill>
                  <a:schemeClr val="bg2">
                    <a:lumMod val="10000"/>
                  </a:schemeClr>
                </a:solidFill>
                <a:cs typeface="+mn-ea"/>
                <a:sym typeface="+mn-lt"/>
              </a:rPr>
              <a:t>（二）组织制定本单位安全生产规章制度和操作规程；</a:t>
            </a:r>
          </a:p>
          <a:p>
            <a:pPr>
              <a:lnSpc>
                <a:spcPct val="130000"/>
              </a:lnSpc>
            </a:pPr>
            <a:r>
              <a:rPr lang="zh-CN" altLang="en-US" sz="2000" dirty="0">
                <a:solidFill>
                  <a:schemeClr val="bg2">
                    <a:lumMod val="10000"/>
                  </a:schemeClr>
                </a:solidFill>
                <a:cs typeface="+mn-ea"/>
                <a:sym typeface="+mn-lt"/>
              </a:rPr>
              <a:t>（三）保证本单位安全生产投入的有效实施；</a:t>
            </a:r>
          </a:p>
          <a:p>
            <a:pPr>
              <a:lnSpc>
                <a:spcPct val="130000"/>
              </a:lnSpc>
            </a:pPr>
            <a:r>
              <a:rPr lang="zh-CN" altLang="zh-CN" sz="2000" dirty="0">
                <a:solidFill>
                  <a:schemeClr val="bg2">
                    <a:lumMod val="10000"/>
                  </a:schemeClr>
                </a:solidFill>
                <a:cs typeface="+mn-ea"/>
                <a:sym typeface="+mn-lt"/>
              </a:rPr>
              <a:t>（四）督促、检查本单位的安全生产工作，及时消除生产安全事故隐患</a:t>
            </a:r>
            <a:r>
              <a:rPr lang="zh-CN" altLang="en-US" sz="2000" dirty="0">
                <a:solidFill>
                  <a:schemeClr val="bg2">
                    <a:lumMod val="10000"/>
                  </a:schemeClr>
                </a:solidFill>
                <a:cs typeface="+mn-ea"/>
                <a:sym typeface="+mn-lt"/>
              </a:rPr>
              <a:t>；</a:t>
            </a:r>
            <a:endParaRPr lang="zh-CN" altLang="zh-CN" sz="2000" dirty="0">
              <a:solidFill>
                <a:schemeClr val="bg2">
                  <a:lumMod val="10000"/>
                </a:schemeClr>
              </a:solidFill>
              <a:cs typeface="+mn-ea"/>
              <a:sym typeface="+mn-lt"/>
            </a:endParaRPr>
          </a:p>
          <a:p>
            <a:pPr>
              <a:lnSpc>
                <a:spcPct val="130000"/>
              </a:lnSpc>
            </a:pPr>
            <a:r>
              <a:rPr lang="zh-CN" altLang="zh-CN" sz="2000" dirty="0">
                <a:solidFill>
                  <a:schemeClr val="bg2">
                    <a:lumMod val="10000"/>
                  </a:schemeClr>
                </a:solidFill>
                <a:cs typeface="+mn-ea"/>
                <a:sym typeface="+mn-lt"/>
              </a:rPr>
              <a:t>（五）组织制定并实施本单位的生产安全事故应急救援预案</a:t>
            </a:r>
            <a:r>
              <a:rPr lang="zh-CN" altLang="en-US" sz="2000" dirty="0">
                <a:solidFill>
                  <a:schemeClr val="bg2">
                    <a:lumMod val="10000"/>
                  </a:schemeClr>
                </a:solidFill>
                <a:cs typeface="+mn-ea"/>
                <a:sym typeface="+mn-lt"/>
              </a:rPr>
              <a:t>；</a:t>
            </a:r>
            <a:endParaRPr lang="zh-CN" altLang="zh-CN" sz="2000" dirty="0">
              <a:solidFill>
                <a:schemeClr val="bg2">
                  <a:lumMod val="10000"/>
                </a:schemeClr>
              </a:solidFill>
              <a:cs typeface="+mn-ea"/>
              <a:sym typeface="+mn-lt"/>
            </a:endParaRPr>
          </a:p>
          <a:p>
            <a:pPr>
              <a:lnSpc>
                <a:spcPct val="130000"/>
              </a:lnSpc>
            </a:pPr>
            <a:r>
              <a:rPr lang="zh-CN" altLang="zh-CN" sz="2000" dirty="0">
                <a:solidFill>
                  <a:schemeClr val="bg2">
                    <a:lumMod val="10000"/>
                  </a:schemeClr>
                </a:solidFill>
                <a:cs typeface="+mn-ea"/>
                <a:sym typeface="+mn-lt"/>
              </a:rPr>
              <a:t>（六）及时、如实报告生产安全事故</a:t>
            </a:r>
            <a:r>
              <a:rPr lang="zh-CN" altLang="en-US" sz="2000" dirty="0">
                <a:solidFill>
                  <a:schemeClr val="bg2">
                    <a:lumMod val="10000"/>
                  </a:schemeClr>
                </a:solidFill>
                <a:cs typeface="+mn-ea"/>
                <a:sym typeface="+mn-lt"/>
              </a:rPr>
              <a:t>；</a:t>
            </a:r>
            <a:endParaRPr lang="zh-CN" altLang="zh-CN" sz="2000" dirty="0">
              <a:solidFill>
                <a:schemeClr val="bg2">
                  <a:lumMod val="10000"/>
                </a:schemeClr>
              </a:solidFill>
              <a:cs typeface="+mn-ea"/>
              <a:sym typeface="+mn-lt"/>
            </a:endParaRPr>
          </a:p>
          <a:p>
            <a:pPr>
              <a:lnSpc>
                <a:spcPct val="130000"/>
              </a:lnSpc>
            </a:pPr>
            <a:r>
              <a:rPr lang="zh-CN" altLang="zh-CN" sz="2000" dirty="0">
                <a:solidFill>
                  <a:schemeClr val="bg2">
                    <a:lumMod val="10000"/>
                  </a:schemeClr>
                </a:solidFill>
                <a:cs typeface="+mn-ea"/>
                <a:sym typeface="+mn-lt"/>
              </a:rPr>
              <a:t>（七）组织制定并实施本单位安全生产教育和培训计划。</a:t>
            </a:r>
            <a:endParaRPr lang="zh-CN" altLang="en-US" sz="2000" dirty="0">
              <a:solidFill>
                <a:schemeClr val="bg2">
                  <a:lumMod val="10000"/>
                </a:schemeClr>
              </a:solidFill>
              <a:cs typeface="+mn-ea"/>
              <a:sym typeface="+mn-lt"/>
            </a:endParaRPr>
          </a:p>
        </p:txBody>
      </p:sp>
      <p:sp>
        <p:nvSpPr>
          <p:cNvPr id="2" name="文本占位符 1">
            <a:extLst>
              <a:ext uri="{FF2B5EF4-FFF2-40B4-BE49-F238E27FC236}">
                <a16:creationId xmlns:a16="http://schemas.microsoft.com/office/drawing/2014/main" id="{28903C09-4126-4C09-B86D-9D9ECBF6F96D}"/>
              </a:ext>
            </a:extLst>
          </p:cNvPr>
          <p:cNvSpPr>
            <a:spLocks noGrp="1"/>
          </p:cNvSpPr>
          <p:nvPr>
            <p:ph type="body" sz="quarter" idx="10"/>
          </p:nvPr>
        </p:nvSpPr>
        <p:spPr/>
        <p:txBody>
          <a:bodyPr/>
          <a:lstStyle/>
          <a:p>
            <a:r>
              <a:rPr lang="zh-CN" altLang="zh-CN" dirty="0">
                <a:solidFill>
                  <a:schemeClr val="accent1"/>
                </a:solidFill>
                <a:cs typeface="+mn-ea"/>
                <a:sym typeface="+mn-lt"/>
              </a:rPr>
              <a:t>生产经营单位的安全生产保障</a:t>
            </a:r>
            <a:endParaRPr lang="zh-CN" altLang="en-US" dirty="0">
              <a:solidFill>
                <a:schemeClr val="accent1"/>
              </a:solidFill>
              <a:cs typeface="+mn-ea"/>
              <a:sym typeface="+mn-lt"/>
            </a:endParaRP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47428" y="1628800"/>
            <a:ext cx="10297144" cy="4853636"/>
          </a:xfrm>
          <a:prstGeom prst="rect">
            <a:avLst/>
          </a:prstGeom>
        </p:spPr>
        <p:txBody>
          <a:bodyPr wrap="square">
            <a:spAutoFit/>
          </a:bodyPr>
          <a:lstStyle/>
          <a:p>
            <a:pPr algn="just">
              <a:lnSpc>
                <a:spcPct val="130000"/>
              </a:lnSpc>
              <a:spcAft>
                <a:spcPct val="0"/>
              </a:spcAft>
            </a:pPr>
            <a:r>
              <a:rPr lang="zh-CN" altLang="en-US" sz="2000" dirty="0">
                <a:solidFill>
                  <a:schemeClr val="bg2">
                    <a:lumMod val="10000"/>
                  </a:schemeClr>
                </a:solidFill>
                <a:cs typeface="+mn-ea"/>
                <a:sym typeface="+mn-lt"/>
              </a:rPr>
              <a:t>  三、</a:t>
            </a:r>
            <a:r>
              <a:rPr lang="zh-CN" altLang="zh-CN" sz="2000" dirty="0">
                <a:solidFill>
                  <a:schemeClr val="bg2">
                    <a:lumMod val="10000"/>
                  </a:schemeClr>
                </a:solidFill>
                <a:cs typeface="+mn-ea"/>
                <a:sym typeface="+mn-lt"/>
              </a:rPr>
              <a:t>生产经营单位的安全生产管理机构以及安全生产管理人员履行下列职责：</a:t>
            </a:r>
            <a:endParaRPr lang="en-US" altLang="zh-CN" sz="2000" dirty="0">
              <a:solidFill>
                <a:schemeClr val="bg2">
                  <a:lumMod val="10000"/>
                </a:schemeClr>
              </a:solidFill>
              <a:cs typeface="+mn-ea"/>
              <a:sym typeface="+mn-lt"/>
            </a:endParaRPr>
          </a:p>
          <a:p>
            <a:pPr algn="just">
              <a:lnSpc>
                <a:spcPct val="130000"/>
              </a:lnSpc>
              <a:spcAft>
                <a:spcPct val="0"/>
              </a:spcAft>
            </a:pPr>
            <a:endParaRPr lang="zh-CN" altLang="zh-CN" sz="2000" dirty="0">
              <a:solidFill>
                <a:schemeClr val="bg2">
                  <a:lumMod val="10000"/>
                </a:schemeClr>
              </a:solidFill>
              <a:cs typeface="+mn-ea"/>
              <a:sym typeface="+mn-lt"/>
            </a:endParaRPr>
          </a:p>
          <a:p>
            <a:pPr algn="just">
              <a:lnSpc>
                <a:spcPct val="130000"/>
              </a:lnSpc>
              <a:spcAft>
                <a:spcPct val="0"/>
              </a:spcAft>
            </a:pPr>
            <a:r>
              <a:rPr lang="zh-CN" altLang="zh-CN" sz="2000" dirty="0">
                <a:solidFill>
                  <a:schemeClr val="bg2">
                    <a:lumMod val="10000"/>
                  </a:schemeClr>
                </a:solidFill>
                <a:cs typeface="+mn-ea"/>
                <a:sym typeface="+mn-lt"/>
              </a:rPr>
              <a:t>（一）组织或者参与拟订本单位安全生产规章制度、操作规程和生产安全事故应急救援预案；</a:t>
            </a:r>
          </a:p>
          <a:p>
            <a:pPr algn="just">
              <a:lnSpc>
                <a:spcPct val="130000"/>
              </a:lnSpc>
              <a:spcAft>
                <a:spcPct val="0"/>
              </a:spcAft>
            </a:pPr>
            <a:r>
              <a:rPr lang="zh-CN" altLang="zh-CN" sz="2000" dirty="0">
                <a:solidFill>
                  <a:schemeClr val="bg2">
                    <a:lumMod val="10000"/>
                  </a:schemeClr>
                </a:solidFill>
                <a:cs typeface="+mn-ea"/>
                <a:sym typeface="+mn-lt"/>
              </a:rPr>
              <a:t>（二）组织或者参与本单位安全生产教育和培训，如实记录安全生产教育和培训情况；</a:t>
            </a:r>
          </a:p>
          <a:p>
            <a:pPr algn="just">
              <a:lnSpc>
                <a:spcPct val="130000"/>
              </a:lnSpc>
              <a:spcAft>
                <a:spcPct val="0"/>
              </a:spcAft>
            </a:pPr>
            <a:r>
              <a:rPr lang="zh-CN" altLang="zh-CN" sz="2000" dirty="0">
                <a:solidFill>
                  <a:schemeClr val="bg2">
                    <a:lumMod val="10000"/>
                  </a:schemeClr>
                </a:solidFill>
                <a:cs typeface="+mn-ea"/>
                <a:sym typeface="+mn-lt"/>
              </a:rPr>
              <a:t>（三）督促落实本单位重大危险源的安全管理措施；</a:t>
            </a:r>
            <a:endParaRPr lang="en-US" altLang="zh-CN" sz="2000" dirty="0">
              <a:solidFill>
                <a:schemeClr val="bg2">
                  <a:lumMod val="10000"/>
                </a:schemeClr>
              </a:solidFill>
              <a:cs typeface="+mn-ea"/>
              <a:sym typeface="+mn-lt"/>
            </a:endParaRPr>
          </a:p>
          <a:p>
            <a:pPr algn="just">
              <a:lnSpc>
                <a:spcPct val="130000"/>
              </a:lnSpc>
              <a:spcAft>
                <a:spcPct val="0"/>
              </a:spcAft>
            </a:pPr>
            <a:r>
              <a:rPr lang="zh-CN" altLang="zh-CN" sz="2000" dirty="0">
                <a:solidFill>
                  <a:schemeClr val="bg2">
                    <a:lumMod val="10000"/>
                  </a:schemeClr>
                </a:solidFill>
                <a:cs typeface="+mn-ea"/>
                <a:sym typeface="+mn-lt"/>
              </a:rPr>
              <a:t>（四）组织或者参与本单位应急救援演练；</a:t>
            </a:r>
          </a:p>
          <a:p>
            <a:pPr algn="just">
              <a:lnSpc>
                <a:spcPct val="130000"/>
              </a:lnSpc>
              <a:spcAft>
                <a:spcPct val="0"/>
              </a:spcAft>
            </a:pPr>
            <a:r>
              <a:rPr lang="zh-CN" altLang="zh-CN" sz="2000" dirty="0">
                <a:solidFill>
                  <a:schemeClr val="bg2">
                    <a:lumMod val="10000"/>
                  </a:schemeClr>
                </a:solidFill>
                <a:cs typeface="+mn-ea"/>
                <a:sym typeface="+mn-lt"/>
              </a:rPr>
              <a:t>（五）检查本单位的安全生产状况，及时排查生产安全事故隐患，提出改进安全生产管理的建议；</a:t>
            </a:r>
          </a:p>
          <a:p>
            <a:pPr algn="just">
              <a:lnSpc>
                <a:spcPct val="130000"/>
              </a:lnSpc>
              <a:spcAft>
                <a:spcPct val="0"/>
              </a:spcAft>
            </a:pPr>
            <a:r>
              <a:rPr lang="zh-CN" altLang="zh-CN" sz="2000" dirty="0">
                <a:solidFill>
                  <a:schemeClr val="bg2">
                    <a:lumMod val="10000"/>
                  </a:schemeClr>
                </a:solidFill>
                <a:cs typeface="+mn-ea"/>
                <a:sym typeface="+mn-lt"/>
              </a:rPr>
              <a:t>（六）制止和纠正违章指挥、强令冒险作业、违反操作规程的行为；</a:t>
            </a:r>
          </a:p>
          <a:p>
            <a:pPr algn="just">
              <a:lnSpc>
                <a:spcPct val="130000"/>
              </a:lnSpc>
              <a:spcAft>
                <a:spcPct val="0"/>
              </a:spcAft>
            </a:pPr>
            <a:r>
              <a:rPr lang="zh-CN" altLang="zh-CN" sz="2000" dirty="0">
                <a:solidFill>
                  <a:schemeClr val="bg2">
                    <a:lumMod val="10000"/>
                  </a:schemeClr>
                </a:solidFill>
                <a:cs typeface="+mn-ea"/>
                <a:sym typeface="+mn-lt"/>
              </a:rPr>
              <a:t>（七）督促落实本单位安全生产整改措施。</a:t>
            </a:r>
          </a:p>
          <a:p>
            <a:pPr>
              <a:lnSpc>
                <a:spcPct val="130000"/>
              </a:lnSpc>
              <a:spcAft>
                <a:spcPct val="0"/>
              </a:spcAft>
            </a:pPr>
            <a:endParaRPr lang="zh-CN" altLang="zh-CN" dirty="0">
              <a:solidFill>
                <a:schemeClr val="bg2">
                  <a:lumMod val="10000"/>
                </a:schemeClr>
              </a:solidFill>
              <a:cs typeface="+mn-ea"/>
              <a:sym typeface="+mn-lt"/>
            </a:endParaRPr>
          </a:p>
        </p:txBody>
      </p:sp>
      <p:sp>
        <p:nvSpPr>
          <p:cNvPr id="2" name="文本占位符 1">
            <a:extLst>
              <a:ext uri="{FF2B5EF4-FFF2-40B4-BE49-F238E27FC236}">
                <a16:creationId xmlns:a16="http://schemas.microsoft.com/office/drawing/2014/main" id="{6910E7A5-390A-42C6-B2E3-3B072590123E}"/>
              </a:ext>
            </a:extLst>
          </p:cNvPr>
          <p:cNvSpPr>
            <a:spLocks noGrp="1"/>
          </p:cNvSpPr>
          <p:nvPr>
            <p:ph type="body" sz="quarter" idx="10"/>
          </p:nvPr>
        </p:nvSpPr>
        <p:spPr/>
        <p:txBody>
          <a:bodyPr/>
          <a:lstStyle/>
          <a:p>
            <a:r>
              <a:rPr lang="zh-CN" altLang="zh-CN" dirty="0">
                <a:solidFill>
                  <a:schemeClr val="accent1"/>
                </a:solidFill>
                <a:cs typeface="+mn-ea"/>
                <a:sym typeface="+mn-lt"/>
              </a:rPr>
              <a:t>生产经营单位的安全生产保障</a:t>
            </a:r>
            <a:endParaRPr lang="zh-CN" altLang="en-US" dirty="0">
              <a:solidFill>
                <a:schemeClr val="accent1"/>
              </a:solidFill>
              <a:cs typeface="+mn-ea"/>
              <a:sym typeface="+mn-lt"/>
            </a:endParaRP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27448" y="1844824"/>
            <a:ext cx="10297144" cy="4053417"/>
          </a:xfrm>
          <a:prstGeom prst="rect">
            <a:avLst/>
          </a:prstGeom>
        </p:spPr>
        <p:txBody>
          <a:bodyPr wrap="square">
            <a:spAutoFit/>
          </a:bodyPr>
          <a:lstStyle/>
          <a:p>
            <a:pPr>
              <a:lnSpc>
                <a:spcPct val="130000"/>
              </a:lnSpc>
            </a:pPr>
            <a:r>
              <a:rPr lang="zh-CN" altLang="en-US" sz="2000" dirty="0">
                <a:solidFill>
                  <a:schemeClr val="bg2">
                    <a:lumMod val="10000"/>
                  </a:schemeClr>
                </a:solidFill>
                <a:cs typeface="+mn-ea"/>
                <a:sym typeface="+mn-lt"/>
              </a:rPr>
              <a:t>四、</a:t>
            </a:r>
            <a:r>
              <a:rPr lang="zh-CN" altLang="zh-CN" sz="2000" dirty="0">
                <a:solidFill>
                  <a:schemeClr val="bg2">
                    <a:lumMod val="10000"/>
                  </a:schemeClr>
                </a:solidFill>
                <a:cs typeface="+mn-ea"/>
                <a:sym typeface="+mn-lt"/>
              </a:rPr>
              <a:t>生产经营单位应当对从业人员进行安全生产教育和培训，保证从业人员具备必要的安全生产知识，熟悉有关的安全生产规章制度和安全操作规程，掌握本岗位的安全操作技能，了解事故应急处理措施，知悉自身在安全生产方面的权利和义务。</a:t>
            </a:r>
            <a:endParaRPr lang="en-US" altLang="zh-CN" sz="2000" dirty="0">
              <a:solidFill>
                <a:schemeClr val="bg2">
                  <a:lumMod val="10000"/>
                </a:schemeClr>
              </a:solidFill>
              <a:cs typeface="+mn-ea"/>
              <a:sym typeface="+mn-lt"/>
            </a:endParaRPr>
          </a:p>
          <a:p>
            <a:pPr>
              <a:lnSpc>
                <a:spcPct val="130000"/>
              </a:lnSpc>
            </a:pPr>
            <a:endParaRPr lang="en-US" altLang="zh-CN" sz="2000" dirty="0">
              <a:solidFill>
                <a:schemeClr val="bg2">
                  <a:lumMod val="10000"/>
                </a:schemeClr>
              </a:solidFill>
              <a:cs typeface="+mn-ea"/>
              <a:sym typeface="+mn-lt"/>
            </a:endParaRPr>
          </a:p>
          <a:p>
            <a:pPr>
              <a:lnSpc>
                <a:spcPct val="130000"/>
              </a:lnSpc>
            </a:pPr>
            <a:r>
              <a:rPr lang="zh-CN" altLang="en-US" sz="2000" dirty="0">
                <a:solidFill>
                  <a:schemeClr val="bg2">
                    <a:lumMod val="10000"/>
                  </a:schemeClr>
                </a:solidFill>
                <a:cs typeface="+mn-ea"/>
                <a:sym typeface="+mn-lt"/>
              </a:rPr>
              <a:t>五、</a:t>
            </a:r>
            <a:r>
              <a:rPr lang="zh-CN" altLang="zh-CN" sz="2000" dirty="0">
                <a:solidFill>
                  <a:schemeClr val="bg2">
                    <a:lumMod val="10000"/>
                  </a:schemeClr>
                </a:solidFill>
                <a:cs typeface="+mn-ea"/>
                <a:sym typeface="+mn-lt"/>
              </a:rPr>
              <a:t>生产经营单位的主要负责人和安全生产管理人员必须具备与本单位所从事的生产经营活动相应的安全生产知识和管理能力。</a:t>
            </a:r>
            <a:endParaRPr lang="en-US" altLang="zh-CN" sz="2000" dirty="0">
              <a:solidFill>
                <a:schemeClr val="bg2">
                  <a:lumMod val="10000"/>
                </a:schemeClr>
              </a:solidFill>
              <a:cs typeface="+mn-ea"/>
              <a:sym typeface="+mn-lt"/>
            </a:endParaRPr>
          </a:p>
          <a:p>
            <a:pPr>
              <a:lnSpc>
                <a:spcPct val="130000"/>
              </a:lnSpc>
            </a:pPr>
            <a:endParaRPr lang="en-US" altLang="zh-CN" sz="2000" dirty="0">
              <a:solidFill>
                <a:schemeClr val="bg2">
                  <a:lumMod val="10000"/>
                </a:schemeClr>
              </a:solidFill>
              <a:cs typeface="+mn-ea"/>
              <a:sym typeface="+mn-lt"/>
            </a:endParaRPr>
          </a:p>
          <a:p>
            <a:pPr>
              <a:lnSpc>
                <a:spcPct val="130000"/>
              </a:lnSpc>
            </a:pPr>
            <a:r>
              <a:rPr lang="zh-CN" altLang="en-US" sz="2000" dirty="0">
                <a:solidFill>
                  <a:schemeClr val="bg2">
                    <a:lumMod val="10000"/>
                  </a:schemeClr>
                </a:solidFill>
                <a:cs typeface="+mn-ea"/>
                <a:sym typeface="+mn-lt"/>
              </a:rPr>
              <a:t>六、</a:t>
            </a:r>
            <a:r>
              <a:rPr lang="zh-CN" altLang="zh-CN" sz="2000" dirty="0">
                <a:solidFill>
                  <a:schemeClr val="bg2">
                    <a:lumMod val="10000"/>
                  </a:schemeClr>
                </a:solidFill>
                <a:cs typeface="+mn-ea"/>
                <a:sym typeface="+mn-lt"/>
              </a:rPr>
              <a:t>生产经营单位的特种作业人员必须按照国家有关规定经专门的安全作业培训，取得相应资格，方可上岗作业。</a:t>
            </a:r>
          </a:p>
          <a:p>
            <a:pPr>
              <a:lnSpc>
                <a:spcPct val="130000"/>
              </a:lnSpc>
            </a:pPr>
            <a:endParaRPr lang="zh-CN" altLang="zh-CN" b="1" dirty="0">
              <a:solidFill>
                <a:schemeClr val="bg2">
                  <a:lumMod val="10000"/>
                </a:schemeClr>
              </a:solidFill>
              <a:cs typeface="+mn-ea"/>
              <a:sym typeface="+mn-lt"/>
            </a:endParaRPr>
          </a:p>
        </p:txBody>
      </p:sp>
      <p:sp>
        <p:nvSpPr>
          <p:cNvPr id="2" name="文本占位符 1">
            <a:extLst>
              <a:ext uri="{FF2B5EF4-FFF2-40B4-BE49-F238E27FC236}">
                <a16:creationId xmlns:a16="http://schemas.microsoft.com/office/drawing/2014/main" id="{8AE7B992-407E-4CDF-9AEA-09EED1ABA6E7}"/>
              </a:ext>
            </a:extLst>
          </p:cNvPr>
          <p:cNvSpPr>
            <a:spLocks noGrp="1"/>
          </p:cNvSpPr>
          <p:nvPr>
            <p:ph type="body" sz="quarter" idx="10"/>
          </p:nvPr>
        </p:nvSpPr>
        <p:spPr/>
        <p:txBody>
          <a:bodyPr/>
          <a:lstStyle/>
          <a:p>
            <a:r>
              <a:rPr lang="zh-CN" altLang="zh-CN" dirty="0">
                <a:solidFill>
                  <a:schemeClr val="accent1"/>
                </a:solidFill>
                <a:cs typeface="+mn-ea"/>
                <a:sym typeface="+mn-lt"/>
              </a:rPr>
              <a:t>生产经营单位的安全生产保障</a:t>
            </a:r>
            <a:endParaRPr lang="zh-CN" altLang="en-US" dirty="0">
              <a:solidFill>
                <a:schemeClr val="accent1"/>
              </a:solidFill>
              <a:cs typeface="+mn-ea"/>
              <a:sym typeface="+mn-lt"/>
            </a:endParaRP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19436" y="1358608"/>
            <a:ext cx="10153128" cy="5533823"/>
          </a:xfrm>
          <a:prstGeom prst="rect">
            <a:avLst/>
          </a:prstGeom>
        </p:spPr>
        <p:txBody>
          <a:bodyPr wrap="square">
            <a:spAutoFit/>
          </a:bodyPr>
          <a:lstStyle/>
          <a:p>
            <a:pPr>
              <a:lnSpc>
                <a:spcPct val="130000"/>
              </a:lnSpc>
              <a:spcAft>
                <a:spcPct val="0"/>
              </a:spcAft>
            </a:pPr>
            <a:r>
              <a:rPr lang="zh-CN" altLang="en-US" sz="2000" dirty="0">
                <a:solidFill>
                  <a:schemeClr val="bg2">
                    <a:lumMod val="10000"/>
                  </a:schemeClr>
                </a:solidFill>
                <a:cs typeface="+mn-ea"/>
                <a:sym typeface="+mn-lt"/>
              </a:rPr>
              <a:t>七、</a:t>
            </a:r>
            <a:r>
              <a:rPr lang="zh-CN" altLang="zh-CN" sz="2000" dirty="0">
                <a:solidFill>
                  <a:schemeClr val="bg2">
                    <a:lumMod val="10000"/>
                  </a:schemeClr>
                </a:solidFill>
                <a:cs typeface="+mn-ea"/>
                <a:sym typeface="+mn-lt"/>
              </a:rPr>
              <a:t>生产经营单位对重大危险源应当登记建档，进行定期检测、评估、监控，并制定应急预案，告知从业人员和相关人员在紧急情况下应当采取的应急措施。</a:t>
            </a:r>
            <a:r>
              <a:rPr lang="zh-CN" altLang="en-US" sz="2000" dirty="0">
                <a:solidFill>
                  <a:schemeClr val="bg2">
                    <a:lumMod val="10000"/>
                  </a:schemeClr>
                </a:solidFill>
                <a:cs typeface="+mn-ea"/>
                <a:sym typeface="+mn-lt"/>
              </a:rPr>
              <a:t>并</a:t>
            </a:r>
            <a:r>
              <a:rPr lang="zh-CN" altLang="zh-CN" sz="2000" dirty="0">
                <a:solidFill>
                  <a:schemeClr val="bg2">
                    <a:lumMod val="10000"/>
                  </a:schemeClr>
                </a:solidFill>
                <a:cs typeface="+mn-ea"/>
                <a:sym typeface="+mn-lt"/>
              </a:rPr>
              <a:t>报有关地方人民政府安全生产监督管理部门和有关部门备案</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八、</a:t>
            </a:r>
            <a:r>
              <a:rPr lang="zh-CN" altLang="zh-CN" sz="2000" dirty="0">
                <a:solidFill>
                  <a:schemeClr val="bg2">
                    <a:lumMod val="10000"/>
                  </a:schemeClr>
                </a:solidFill>
                <a:cs typeface="+mn-ea"/>
                <a:sym typeface="+mn-lt"/>
              </a:rPr>
              <a:t>生产经营单位应当建立健全生产安全事故隐患排查治理制度，采取技术、管理措施，及时发现并消除事故隐患</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九、</a:t>
            </a:r>
            <a:r>
              <a:rPr lang="zh-CN" altLang="zh-CN" sz="2000" dirty="0">
                <a:solidFill>
                  <a:schemeClr val="bg2">
                    <a:lumMod val="10000"/>
                  </a:schemeClr>
                </a:solidFill>
                <a:cs typeface="+mn-ea"/>
                <a:sym typeface="+mn-lt"/>
              </a:rPr>
              <a:t>生产经营单位应当教育和督促从业人员严格执行本单位的安全生产规章制度和安全操作规程；并向从业人员如实告知作业场所和工作岗位存在的危险因素、防范措施以及事故应急措施</a:t>
            </a: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十、</a:t>
            </a:r>
            <a:r>
              <a:rPr lang="zh-CN" altLang="zh-CN" sz="2000" dirty="0">
                <a:solidFill>
                  <a:schemeClr val="bg2">
                    <a:lumMod val="10000"/>
                  </a:schemeClr>
                </a:solidFill>
                <a:cs typeface="+mn-ea"/>
                <a:sym typeface="+mn-lt"/>
              </a:rPr>
              <a:t>生产经营单位发生生产安全事故时，单位的主要负责人应当立即组织抢救，并不得在事故调查处理期间擅离职守</a:t>
            </a:r>
            <a:endParaRPr lang="zh-CN" altLang="en-US" sz="2000" dirty="0">
              <a:solidFill>
                <a:schemeClr val="bg2">
                  <a:lumMod val="10000"/>
                </a:schemeClr>
              </a:solidFill>
              <a:cs typeface="+mn-ea"/>
              <a:sym typeface="+mn-lt"/>
            </a:endParaRPr>
          </a:p>
          <a:p>
            <a:pPr>
              <a:lnSpc>
                <a:spcPct val="130000"/>
              </a:lnSpc>
              <a:spcAft>
                <a:spcPct val="0"/>
              </a:spcAft>
            </a:pPr>
            <a:endParaRPr lang="zh-CN" altLang="en-US" sz="1600" b="1" dirty="0">
              <a:solidFill>
                <a:srgbClr val="FF0000"/>
              </a:solidFill>
              <a:cs typeface="+mn-ea"/>
              <a:sym typeface="+mn-lt"/>
            </a:endParaRPr>
          </a:p>
          <a:p>
            <a:pPr>
              <a:lnSpc>
                <a:spcPct val="130000"/>
              </a:lnSpc>
              <a:spcAft>
                <a:spcPct val="0"/>
              </a:spcAft>
            </a:pPr>
            <a:endParaRPr lang="zh-CN" altLang="en-US" sz="1600" b="1" dirty="0">
              <a:solidFill>
                <a:srgbClr val="FF0000"/>
              </a:solidFill>
              <a:cs typeface="+mn-ea"/>
              <a:sym typeface="+mn-lt"/>
            </a:endParaRPr>
          </a:p>
        </p:txBody>
      </p:sp>
      <p:sp>
        <p:nvSpPr>
          <p:cNvPr id="2" name="文本占位符 1">
            <a:extLst>
              <a:ext uri="{FF2B5EF4-FFF2-40B4-BE49-F238E27FC236}">
                <a16:creationId xmlns:a16="http://schemas.microsoft.com/office/drawing/2014/main" id="{8F0E5979-045A-4E1B-953D-9FD7D4D45AEF}"/>
              </a:ext>
            </a:extLst>
          </p:cNvPr>
          <p:cNvSpPr>
            <a:spLocks noGrp="1"/>
          </p:cNvSpPr>
          <p:nvPr>
            <p:ph type="body" sz="quarter" idx="10"/>
          </p:nvPr>
        </p:nvSpPr>
        <p:spPr/>
        <p:txBody>
          <a:bodyPr/>
          <a:lstStyle/>
          <a:p>
            <a:r>
              <a:rPr lang="zh-CN" altLang="zh-CN" dirty="0">
                <a:solidFill>
                  <a:schemeClr val="accent1"/>
                </a:solidFill>
                <a:cs typeface="+mn-ea"/>
                <a:sym typeface="+mn-lt"/>
              </a:rPr>
              <a:t>生产经营单位的安全生产保障</a:t>
            </a:r>
            <a:endParaRPr lang="zh-CN" altLang="en-US" dirty="0">
              <a:solidFill>
                <a:schemeClr val="accent1"/>
              </a:solidFill>
              <a:cs typeface="+mn-ea"/>
              <a:sym typeface="+mn-lt"/>
            </a:endParaRP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55440" y="1628800"/>
            <a:ext cx="10333148" cy="5133713"/>
          </a:xfrm>
          <a:prstGeom prst="rect">
            <a:avLst/>
          </a:prstGeom>
        </p:spPr>
        <p:txBody>
          <a:bodyPr wrap="square">
            <a:spAutoFit/>
          </a:bodyPr>
          <a:lstStyle/>
          <a:p>
            <a:pPr>
              <a:lnSpc>
                <a:spcPct val="130000"/>
              </a:lnSpc>
              <a:spcAft>
                <a:spcPct val="0"/>
              </a:spcAft>
            </a:pPr>
            <a:r>
              <a:rPr lang="zh-CN" altLang="en-US" sz="2000" dirty="0">
                <a:solidFill>
                  <a:schemeClr val="bg2">
                    <a:lumMod val="10000"/>
                  </a:schemeClr>
                </a:solidFill>
                <a:cs typeface="+mn-ea"/>
                <a:sym typeface="+mn-lt"/>
              </a:rPr>
              <a:t>一、</a:t>
            </a:r>
            <a:r>
              <a:rPr lang="zh-CN" altLang="zh-CN" sz="2000" dirty="0">
                <a:solidFill>
                  <a:schemeClr val="bg2">
                    <a:lumMod val="10000"/>
                  </a:schemeClr>
                </a:solidFill>
                <a:cs typeface="+mn-ea"/>
                <a:sym typeface="+mn-lt"/>
              </a:rPr>
              <a:t>生产经营单位与从业人员订立的劳动合同，应当载明有关保障从业人员劳动安全、防止职业危害的事项，以及依法为从业人员办理工伤保险的事项</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二、</a:t>
            </a:r>
            <a:r>
              <a:rPr lang="zh-CN" altLang="zh-CN" sz="2000" dirty="0">
                <a:solidFill>
                  <a:schemeClr val="bg2">
                    <a:lumMod val="10000"/>
                  </a:schemeClr>
                </a:solidFill>
                <a:cs typeface="+mn-ea"/>
                <a:sym typeface="+mn-lt"/>
              </a:rPr>
              <a:t>生产经营单位的从业人员有权了解其作业场所和工作岗位存在的危险因素、防范措施及事故应急措施，有权对本单位的安全生产工作提出建议</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三、</a:t>
            </a:r>
            <a:r>
              <a:rPr lang="zh-CN" altLang="zh-CN" sz="2000" dirty="0">
                <a:solidFill>
                  <a:schemeClr val="bg2">
                    <a:lumMod val="10000"/>
                  </a:schemeClr>
                </a:solidFill>
                <a:cs typeface="+mn-ea"/>
                <a:sym typeface="+mn-lt"/>
              </a:rPr>
              <a:t>从业人员有权对本单位安全生产工作中存在的问题提出批评、检举、控告；有权拒绝违章指挥和强令冒险作业</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四、</a:t>
            </a:r>
            <a:r>
              <a:rPr lang="zh-CN" altLang="zh-CN" sz="2000" dirty="0">
                <a:solidFill>
                  <a:schemeClr val="bg2">
                    <a:lumMod val="10000"/>
                  </a:schemeClr>
                </a:solidFill>
                <a:cs typeface="+mn-ea"/>
                <a:sym typeface="+mn-lt"/>
              </a:rPr>
              <a:t>从业人员发现直接危及人身安全的紧急情况时，有权停止作业或者在采取可能的应急措施后撤离作业场所</a:t>
            </a:r>
            <a:endParaRPr lang="zh-CN" altLang="en-US" sz="2000" dirty="0">
              <a:solidFill>
                <a:schemeClr val="bg2">
                  <a:lumMod val="10000"/>
                </a:schemeClr>
              </a:solidFill>
              <a:cs typeface="+mn-ea"/>
              <a:sym typeface="+mn-lt"/>
            </a:endParaRPr>
          </a:p>
          <a:p>
            <a:pPr>
              <a:lnSpc>
                <a:spcPct val="130000"/>
              </a:lnSpc>
              <a:spcAft>
                <a:spcPct val="0"/>
              </a:spcAft>
            </a:pPr>
            <a:endParaRPr lang="zh-CN" altLang="en-US" sz="1600" b="1" dirty="0">
              <a:solidFill>
                <a:schemeClr val="bg2">
                  <a:lumMod val="10000"/>
                </a:schemeClr>
              </a:solidFill>
              <a:cs typeface="+mn-ea"/>
              <a:sym typeface="+mn-lt"/>
            </a:endParaRPr>
          </a:p>
          <a:p>
            <a:pPr>
              <a:lnSpc>
                <a:spcPct val="130000"/>
              </a:lnSpc>
              <a:spcAft>
                <a:spcPct val="0"/>
              </a:spcAft>
            </a:pPr>
            <a:endParaRPr lang="zh-CN" altLang="en-US" sz="1600" b="1" dirty="0">
              <a:solidFill>
                <a:schemeClr val="bg2">
                  <a:lumMod val="10000"/>
                </a:schemeClr>
              </a:solidFill>
              <a:cs typeface="+mn-ea"/>
              <a:sym typeface="+mn-lt"/>
            </a:endParaRPr>
          </a:p>
        </p:txBody>
      </p:sp>
      <p:sp>
        <p:nvSpPr>
          <p:cNvPr id="2" name="文本占位符 1">
            <a:extLst>
              <a:ext uri="{FF2B5EF4-FFF2-40B4-BE49-F238E27FC236}">
                <a16:creationId xmlns:a16="http://schemas.microsoft.com/office/drawing/2014/main" id="{3144700A-561E-4C13-8A06-138CD7A4FFCD}"/>
              </a:ext>
            </a:extLst>
          </p:cNvPr>
          <p:cNvSpPr>
            <a:spLocks noGrp="1"/>
          </p:cNvSpPr>
          <p:nvPr>
            <p:ph type="body" sz="quarter" idx="10"/>
          </p:nvPr>
        </p:nvSpPr>
        <p:spPr/>
        <p:txBody>
          <a:bodyPr/>
          <a:lstStyle/>
          <a:p>
            <a:r>
              <a:rPr lang="zh-CN" altLang="en-US" dirty="0">
                <a:solidFill>
                  <a:schemeClr val="accent1"/>
                </a:solidFill>
                <a:cs typeface="+mn-ea"/>
                <a:sym typeface="+mn-lt"/>
              </a:rPr>
              <a:t>从业人员的安全生产权利义务</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27448" y="1628800"/>
            <a:ext cx="10225136" cy="4413516"/>
          </a:xfrm>
          <a:prstGeom prst="rect">
            <a:avLst/>
          </a:prstGeom>
        </p:spPr>
        <p:txBody>
          <a:bodyPr wrap="square">
            <a:spAutoFit/>
          </a:bodyPr>
          <a:lstStyle/>
          <a:p>
            <a:pPr>
              <a:lnSpc>
                <a:spcPct val="130000"/>
              </a:lnSpc>
              <a:spcAft>
                <a:spcPct val="0"/>
              </a:spcAft>
            </a:pPr>
            <a:r>
              <a:rPr lang="zh-CN" altLang="en-US" sz="2000" dirty="0">
                <a:solidFill>
                  <a:schemeClr val="bg2">
                    <a:lumMod val="10000"/>
                  </a:schemeClr>
                </a:solidFill>
                <a:cs typeface="+mn-ea"/>
                <a:sym typeface="+mn-lt"/>
              </a:rPr>
              <a:t>五、</a:t>
            </a:r>
            <a:r>
              <a:rPr lang="zh-CN" altLang="zh-CN" sz="2000" dirty="0">
                <a:solidFill>
                  <a:schemeClr val="bg2">
                    <a:lumMod val="10000"/>
                  </a:schemeClr>
                </a:solidFill>
                <a:cs typeface="+mn-ea"/>
                <a:sym typeface="+mn-lt"/>
              </a:rPr>
              <a:t>从业人员在作业过程中，应当严格遵守本单位的安全生产规章制度和操作规程，服从管理，正确佩戴和使用劳动防护用品</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六、</a:t>
            </a:r>
            <a:r>
              <a:rPr lang="zh-CN" altLang="zh-CN" sz="2000" dirty="0">
                <a:solidFill>
                  <a:schemeClr val="bg2">
                    <a:lumMod val="10000"/>
                  </a:schemeClr>
                </a:solidFill>
                <a:cs typeface="+mn-ea"/>
                <a:sym typeface="+mn-lt"/>
              </a:rPr>
              <a:t>从业人员应当接受安全生产教育和培训，掌握本职工作所需的安全生产知识，提高安全生产技能，增强事故预防和应急处理能力</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七、</a:t>
            </a:r>
            <a:r>
              <a:rPr lang="zh-CN" altLang="zh-CN" sz="2000" dirty="0">
                <a:solidFill>
                  <a:schemeClr val="bg2">
                    <a:lumMod val="10000"/>
                  </a:schemeClr>
                </a:solidFill>
                <a:cs typeface="+mn-ea"/>
                <a:sym typeface="+mn-lt"/>
              </a:rPr>
              <a:t>从业人员发现事故隐患或者其他不安全因素，应当立即向现场安全生产管理人员或者本单位负责人报告；接到报告的人员应当及时予以处理</a:t>
            </a: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八、工会对生产经营单位违反安全生产法律、法规，侵犯从业人员合法权益的行为，有权要求纠正</a:t>
            </a:r>
          </a:p>
          <a:p>
            <a:pPr>
              <a:lnSpc>
                <a:spcPct val="130000"/>
              </a:lnSpc>
              <a:spcAft>
                <a:spcPct val="0"/>
              </a:spcAft>
            </a:pPr>
            <a:endParaRPr lang="zh-CN" altLang="en-US" sz="1600" b="1" dirty="0">
              <a:solidFill>
                <a:schemeClr val="bg2">
                  <a:lumMod val="10000"/>
                </a:schemeClr>
              </a:solidFill>
              <a:cs typeface="+mn-ea"/>
              <a:sym typeface="+mn-lt"/>
            </a:endParaRPr>
          </a:p>
        </p:txBody>
      </p:sp>
      <p:sp>
        <p:nvSpPr>
          <p:cNvPr id="2" name="文本占位符 1">
            <a:extLst>
              <a:ext uri="{FF2B5EF4-FFF2-40B4-BE49-F238E27FC236}">
                <a16:creationId xmlns:a16="http://schemas.microsoft.com/office/drawing/2014/main" id="{1175FDFC-130C-4B80-939C-F7DD90BCD5EA}"/>
              </a:ext>
            </a:extLst>
          </p:cNvPr>
          <p:cNvSpPr>
            <a:spLocks noGrp="1"/>
          </p:cNvSpPr>
          <p:nvPr>
            <p:ph type="body" sz="quarter" idx="10"/>
          </p:nvPr>
        </p:nvSpPr>
        <p:spPr/>
        <p:txBody>
          <a:bodyPr/>
          <a:lstStyle/>
          <a:p>
            <a:r>
              <a:rPr lang="zh-CN" altLang="en-US" dirty="0">
                <a:solidFill>
                  <a:schemeClr val="accent1"/>
                </a:solidFill>
                <a:cs typeface="+mn-ea"/>
                <a:sym typeface="+mn-lt"/>
              </a:rPr>
              <a:t>从业人员的安全生产权利义务</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47428" y="2382559"/>
            <a:ext cx="10369152" cy="2092881"/>
          </a:xfrm>
          <a:prstGeom prst="rect">
            <a:avLst/>
          </a:prstGeom>
        </p:spPr>
        <p:txBody>
          <a:bodyPr wrap="square">
            <a:spAutoFit/>
          </a:bodyPr>
          <a:lstStyle/>
          <a:p>
            <a:pPr>
              <a:lnSpc>
                <a:spcPct val="130000"/>
              </a:lnSpc>
              <a:spcAft>
                <a:spcPct val="0"/>
              </a:spcAft>
            </a:pPr>
            <a:r>
              <a:rPr lang="zh-CN" altLang="en-US" sz="2000" dirty="0">
                <a:solidFill>
                  <a:schemeClr val="bg2">
                    <a:lumMod val="10000"/>
                  </a:schemeClr>
                </a:solidFill>
                <a:cs typeface="+mn-ea"/>
                <a:sym typeface="+mn-lt"/>
              </a:rPr>
              <a:t>一、生产经营单位使用被派遣劳动者的，被派遣劳动者享有本法规定的从业人员的权利，并应当履行本法规定的从业人员的义务。</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二、</a:t>
            </a:r>
            <a:r>
              <a:rPr lang="zh-CN" altLang="zh-CN" sz="2000" dirty="0">
                <a:solidFill>
                  <a:schemeClr val="bg2">
                    <a:lumMod val="10000"/>
                  </a:schemeClr>
                </a:solidFill>
                <a:cs typeface="+mn-ea"/>
                <a:sym typeface="+mn-lt"/>
              </a:rPr>
              <a:t>任何单位或者个人对事故隐患或者安全生产违法行为，均有权向负有安全生产监督管理职责的部门报告或者举报。</a:t>
            </a:r>
          </a:p>
        </p:txBody>
      </p:sp>
      <p:sp>
        <p:nvSpPr>
          <p:cNvPr id="3" name="文本占位符 2">
            <a:extLst>
              <a:ext uri="{FF2B5EF4-FFF2-40B4-BE49-F238E27FC236}">
                <a16:creationId xmlns:a16="http://schemas.microsoft.com/office/drawing/2014/main" id="{B8298BC7-D507-4B4B-BDA4-34E59AD65A6F}"/>
              </a:ext>
            </a:extLst>
          </p:cNvPr>
          <p:cNvSpPr>
            <a:spLocks noGrp="1"/>
          </p:cNvSpPr>
          <p:nvPr>
            <p:ph type="body" sz="quarter" idx="10"/>
          </p:nvPr>
        </p:nvSpPr>
        <p:spPr/>
        <p:txBody>
          <a:bodyPr/>
          <a:lstStyle/>
          <a:p>
            <a:r>
              <a:rPr lang="zh-CN" altLang="en-US" dirty="0">
                <a:solidFill>
                  <a:schemeClr val="accent1"/>
                </a:solidFill>
                <a:cs typeface="+mn-ea"/>
                <a:sym typeface="+mn-lt"/>
              </a:rPr>
              <a:t>安全生产的监督管理</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50108" y="1817262"/>
            <a:ext cx="10302476" cy="892552"/>
          </a:xfrm>
          <a:prstGeom prst="rect">
            <a:avLst/>
          </a:prstGeom>
        </p:spPr>
        <p:txBody>
          <a:bodyPr wrap="square">
            <a:spAutoFit/>
          </a:bodyPr>
          <a:lstStyle/>
          <a:p>
            <a:pPr>
              <a:lnSpc>
                <a:spcPct val="130000"/>
              </a:lnSpc>
            </a:pPr>
            <a:r>
              <a:rPr lang="zh-CN" altLang="en-US" sz="2000" dirty="0">
                <a:solidFill>
                  <a:schemeClr val="bg2">
                    <a:lumMod val="10000"/>
                  </a:schemeClr>
                </a:solidFill>
                <a:cs typeface="+mn-ea"/>
                <a:sym typeface="+mn-lt"/>
              </a:rPr>
              <a:t>一、</a:t>
            </a:r>
            <a:r>
              <a:rPr lang="zh-CN" altLang="zh-CN" sz="2000" dirty="0">
                <a:solidFill>
                  <a:schemeClr val="bg2">
                    <a:lumMod val="10000"/>
                  </a:schemeClr>
                </a:solidFill>
                <a:cs typeface="+mn-ea"/>
                <a:sym typeface="+mn-lt"/>
              </a:rPr>
              <a:t>生产经营单位应当制定本单位生产安全事故应急救援预案，与所在地县级以上地方人民政府组织制定的生产安全事故应急救援预案相衔接，并定期组织演练</a:t>
            </a:r>
            <a:endParaRPr lang="en-US" altLang="zh-CN" sz="2000" dirty="0">
              <a:solidFill>
                <a:schemeClr val="bg2">
                  <a:lumMod val="10000"/>
                </a:schemeClr>
              </a:solidFill>
              <a:cs typeface="+mn-ea"/>
              <a:sym typeface="+mn-lt"/>
            </a:endParaRPr>
          </a:p>
        </p:txBody>
      </p:sp>
      <p:sp>
        <p:nvSpPr>
          <p:cNvPr id="6" name="矩形 5"/>
          <p:cNvSpPr/>
          <p:nvPr/>
        </p:nvSpPr>
        <p:spPr>
          <a:xfrm>
            <a:off x="1050108" y="2927132"/>
            <a:ext cx="10302476" cy="1692771"/>
          </a:xfrm>
          <a:prstGeom prst="rect">
            <a:avLst/>
          </a:prstGeom>
        </p:spPr>
        <p:txBody>
          <a:bodyPr wrap="square">
            <a:spAutoFit/>
          </a:bodyPr>
          <a:lstStyle/>
          <a:p>
            <a:pPr>
              <a:lnSpc>
                <a:spcPct val="130000"/>
              </a:lnSpc>
            </a:pPr>
            <a:r>
              <a:rPr lang="zh-CN" altLang="en-US" sz="2000" dirty="0">
                <a:solidFill>
                  <a:schemeClr val="bg2">
                    <a:lumMod val="10000"/>
                  </a:schemeClr>
                </a:solidFill>
                <a:cs typeface="+mn-ea"/>
                <a:sym typeface="+mn-lt"/>
              </a:rPr>
              <a:t>二、生产经营单位发生生产安全事故后，事故现场有关人员应当立即报告本单位负责人。单位负责人接到事故报告后，应当迅速采取有效措施，组织抢救，防止事故扩大，减少人员伤亡和财产损失，并按照国家有关规定立即如实报告当地负有安全生产监督管理职责的部门</a:t>
            </a:r>
          </a:p>
        </p:txBody>
      </p:sp>
      <p:sp>
        <p:nvSpPr>
          <p:cNvPr id="7" name="矩形 6"/>
          <p:cNvSpPr/>
          <p:nvPr/>
        </p:nvSpPr>
        <p:spPr>
          <a:xfrm>
            <a:off x="1050108" y="4437112"/>
            <a:ext cx="10302476" cy="1292662"/>
          </a:xfrm>
          <a:prstGeom prst="rect">
            <a:avLst/>
          </a:prstGeom>
        </p:spPr>
        <p:txBody>
          <a:bodyPr wrap="square">
            <a:spAutoFit/>
          </a:bodyPr>
          <a:lstStyle/>
          <a:p>
            <a:pPr>
              <a:lnSpc>
                <a:spcPct val="130000"/>
              </a:lnSpc>
            </a:pPr>
            <a:r>
              <a:rPr lang="zh-CN" altLang="en-US" sz="2000" dirty="0">
                <a:solidFill>
                  <a:schemeClr val="bg2">
                    <a:lumMod val="10000"/>
                  </a:schemeClr>
                </a:solidFill>
                <a:cs typeface="+mn-ea"/>
                <a:sym typeface="+mn-lt"/>
              </a:rPr>
              <a:t>三、</a:t>
            </a:r>
            <a:r>
              <a:rPr lang="zh-CN" altLang="zh-CN" sz="2000" dirty="0">
                <a:solidFill>
                  <a:schemeClr val="bg2">
                    <a:lumMod val="10000"/>
                  </a:schemeClr>
                </a:solidFill>
                <a:cs typeface="+mn-ea"/>
                <a:sym typeface="+mn-lt"/>
              </a:rPr>
              <a:t>生产经营单位发生生产安全事故，经调查确定为责任事故的，除了应当查明事故单位的责任并依法予以追究外，还应当查明对安全生产的有关事项负有审查批准和监督职责的行政部门的责任，对有失职、渎职行为的，依照本法第八十八条的规定追究法律责任</a:t>
            </a:r>
            <a:endParaRPr lang="zh-CN" altLang="en-US" sz="2000" dirty="0">
              <a:solidFill>
                <a:schemeClr val="bg2">
                  <a:lumMod val="10000"/>
                </a:schemeClr>
              </a:solidFill>
              <a:cs typeface="+mn-ea"/>
              <a:sym typeface="+mn-lt"/>
            </a:endParaRPr>
          </a:p>
        </p:txBody>
      </p:sp>
      <p:sp>
        <p:nvSpPr>
          <p:cNvPr id="2" name="文本占位符 1">
            <a:extLst>
              <a:ext uri="{FF2B5EF4-FFF2-40B4-BE49-F238E27FC236}">
                <a16:creationId xmlns:a16="http://schemas.microsoft.com/office/drawing/2014/main" id="{30B2CB1D-C4A3-43EB-BC80-9F2329103EC4}"/>
              </a:ext>
            </a:extLst>
          </p:cNvPr>
          <p:cNvSpPr>
            <a:spLocks noGrp="1"/>
          </p:cNvSpPr>
          <p:nvPr>
            <p:ph type="body" sz="quarter" idx="10"/>
          </p:nvPr>
        </p:nvSpPr>
        <p:spPr/>
        <p:txBody>
          <a:bodyPr/>
          <a:lstStyle/>
          <a:p>
            <a:r>
              <a:rPr lang="zh-CN" altLang="en-US" dirty="0">
                <a:solidFill>
                  <a:schemeClr val="accent1"/>
                </a:solidFill>
                <a:cs typeface="+mn-ea"/>
                <a:sym typeface="+mn-lt"/>
              </a:rPr>
              <a:t>生产安全事故的应急救援与调查处理</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文本框 18"/>
          <p:cNvSpPr txBox="1"/>
          <p:nvPr/>
        </p:nvSpPr>
        <p:spPr>
          <a:xfrm>
            <a:off x="654475" y="663872"/>
            <a:ext cx="6279727" cy="6054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我不是您的“文件夹”，我只提供“</a:t>
            </a:r>
            <a:r>
              <a:rPr kumimoji="0" lang="zh-CN" altLang="en-US" sz="1867"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精品</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更多免费资料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，请添加并私信“</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安小应</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，微信号：</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ansying</a:t>
            </a:r>
            <a:r>
              <a:rPr kumimoji="0" lang="en-US" altLang="zh-CN"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cysafety</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654473" y="1766232"/>
            <a:ext cx="6668347" cy="5643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① 周一至周五，</a:t>
            </a:r>
            <a:r>
              <a:rPr kumimoji="0" lang="zh-CN" altLang="en-US" sz="1600"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每日更新</a:t>
            </a:r>
            <a:r>
              <a:rPr kumimoji="0" lang="zh-CN" altLang="en-US" sz="1600"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周六日不定时更新❗</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② </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成员</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资料查询服务，把您需要的资料告诉我，我会尽量为您查找❗</a:t>
            </a:r>
          </a:p>
        </p:txBody>
      </p:sp>
      <p:grpSp>
        <p:nvGrpSpPr>
          <p:cNvPr id="21" name="组合 20"/>
          <p:cNvGrpSpPr/>
          <p:nvPr/>
        </p:nvGrpSpPr>
        <p:grpSpPr>
          <a:xfrm>
            <a:off x="0" y="2802684"/>
            <a:ext cx="12192000" cy="4055315"/>
            <a:chOff x="0" y="3058717"/>
            <a:chExt cx="12192000" cy="3799284"/>
          </a:xfrm>
        </p:grpSpPr>
        <p:sp>
          <p:nvSpPr>
            <p:cNvPr id="24" name="矩形 23"/>
            <p:cNvSpPr/>
            <p:nvPr/>
          </p:nvSpPr>
          <p:spPr>
            <a:xfrm>
              <a:off x="0" y="3058717"/>
              <a:ext cx="12192000" cy="3799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62095" y="3205792"/>
              <a:ext cx="10821247" cy="3503523"/>
              <a:chOff x="496571" y="2272349"/>
              <a:chExt cx="8115935" cy="2627642"/>
            </a:xfrm>
          </p:grpSpPr>
          <p:sp>
            <p:nvSpPr>
              <p:cNvPr id="30" name="文本框 29"/>
              <p:cNvSpPr txBox="1"/>
              <p:nvPr/>
            </p:nvSpPr>
            <p:spPr>
              <a:xfrm>
                <a:off x="496571" y="2272349"/>
                <a:ext cx="430085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【安应独家PPT】</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安应出品，必属精品</a:t>
                </a: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❗安应制作公开的精品PPT资料，被各大公众号疯传转载。这里可以获得全部独家资料，每日至少更新一篇精品PPT❗</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【最新法规标准追踪】</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每月更新追踪最新EHS法律法规及国标行标，定期发布汇总分类清单❗</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【工具手册电子书】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定期更新EHS及企业管理相关工具手册及电子书PDF，全部都是精品筛选，安全人必备的工具类资料❗</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【管理台账范本】</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汇集各类EHS管理台账范本，规章制度、操作规程、应急预案、检查表格、隐患排查、风险管控、演讲稿、合同范本…帮你一网打尽❗</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【视频培训课程】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汇总上传优质EHS视频课程资料，内容经典，清晰度高，丰富你的安全知识，扩充你的培训素材❗</a:t>
                </a:r>
              </a:p>
            </p:txBody>
          </p:sp>
          <p:sp>
            <p:nvSpPr>
              <p:cNvPr id="32" name="文本框 31"/>
              <p:cNvSpPr txBox="1"/>
              <p:nvPr/>
            </p:nvSpPr>
            <p:spPr>
              <a:xfrm>
                <a:off x="5021581" y="2272349"/>
                <a:ext cx="359092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【PPT读书】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工作太忙，生活太累，自己太懒，总之看完一本好书越来越难❗没关系，一篇PPT带你阅读整本书籍精华，还附加原版电子书下载❗</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【宣教挂图展板手册】</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专业美工设计EHS宣教挂图展板手册，所有文件均提供PS或AI可编辑原稿❗宣教活动再也不用求人❗</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【经典事故案例】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数千篇典型事故案例及完整事故调查报告，定期追踪更新❗支持“事故类型”检索查询，“一切事故皆可避免”❗</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【最全MSDS管理】</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涵盖《危险化学品目录》涉及所有危化品资料，提供化学品安全技术说明书、化学品安全技术标签、国际化学品安全卡以及职业病危害告知卡下载❗</a:t>
                </a:r>
              </a:p>
            </p:txBody>
          </p:sp>
        </p:grpSp>
      </p:grpSp>
      <p:sp>
        <p:nvSpPr>
          <p:cNvPr id="33" name="文本框 32"/>
          <p:cNvSpPr txBox="1"/>
          <p:nvPr/>
        </p:nvSpPr>
        <p:spPr>
          <a:xfrm>
            <a:off x="654473" y="2351279"/>
            <a:ext cx="1281120" cy="420564"/>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星盟特色</a:t>
            </a:r>
          </a:p>
        </p:txBody>
      </p:sp>
      <p:sp>
        <p:nvSpPr>
          <p:cNvPr id="34" name="文本框 33"/>
          <p:cNvSpPr txBox="1"/>
          <p:nvPr/>
        </p:nvSpPr>
        <p:spPr>
          <a:xfrm>
            <a:off x="654474" y="280332"/>
            <a:ext cx="2375971"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EHS资料的品质控</a:t>
            </a:r>
          </a:p>
        </p:txBody>
      </p:sp>
      <p:sp>
        <p:nvSpPr>
          <p:cNvPr id="35" name="文本框 34"/>
          <p:cNvSpPr txBox="1"/>
          <p:nvPr/>
        </p:nvSpPr>
        <p:spPr>
          <a:xfrm>
            <a:off x="654473" y="1352212"/>
            <a:ext cx="1281120"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萌主承诺</a:t>
            </a:r>
            <a:endPar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7216323" y="738585"/>
            <a:ext cx="512897" cy="1955800"/>
          </a:xfrm>
          <a:prstGeom prst="rect">
            <a:avLst/>
          </a:prstGeom>
          <a:noFill/>
        </p:spPr>
        <p:txBody>
          <a:bodyPr vert="eaVert"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造字工房星岩(非商用）常规体" charset="-122"/>
                <a:ea typeface="造字工房星岩(非商用）常规体" charset="-122"/>
                <a:cs typeface="+mn-cs"/>
              </a:rPr>
              <a:t>你还在等什么</a:t>
            </a:r>
          </a:p>
        </p:txBody>
      </p:sp>
      <p:grpSp>
        <p:nvGrpSpPr>
          <p:cNvPr id="37" name="组合 36"/>
          <p:cNvGrpSpPr/>
          <p:nvPr/>
        </p:nvGrpSpPr>
        <p:grpSpPr>
          <a:xfrm>
            <a:off x="7853682" y="738040"/>
            <a:ext cx="3541607" cy="1601895"/>
            <a:chOff x="7853682" y="1021504"/>
            <a:chExt cx="3541607" cy="1601895"/>
          </a:xfrm>
        </p:grpSpPr>
        <p:sp>
          <p:nvSpPr>
            <p:cNvPr id="38" name="矩形 37"/>
            <p:cNvSpPr/>
            <p:nvPr/>
          </p:nvSpPr>
          <p:spPr>
            <a:xfrm>
              <a:off x="7853682" y="1554059"/>
              <a:ext cx="3541607" cy="1069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文本框 38"/>
            <p:cNvSpPr txBox="1"/>
            <p:nvPr/>
          </p:nvSpPr>
          <p:spPr>
            <a:xfrm>
              <a:off x="7884160" y="1721698"/>
              <a:ext cx="2052320" cy="759182"/>
            </a:xfrm>
            <a:prstGeom prst="rect">
              <a:avLst/>
            </a:prstGeom>
            <a:noFill/>
          </p:spPr>
          <p:txBody>
            <a:bodyPr wrap="square" rtlCol="0" anchor="t">
              <a:spAutoFit/>
            </a:bodyPr>
            <a:lstStyle/>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立即扫码加入</a:t>
              </a:r>
              <a:endParaRPr kumimoji="0" lang="zh-CN" altLang="en-US" sz="16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安应</a:t>
              </a:r>
              <a:r>
                <a:rPr kumimoji="0" lang="en-US" altLang="zh-CN"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vs</a:t>
              </a: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安全</a:t>
              </a:r>
              <a:r>
                <a:rPr kumimoji="0" lang="zh-CN" altLang="en-US" sz="1733" b="1" i="0" u="none" strike="noStrike" kern="120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人联盟</a:t>
              </a:r>
              <a:endPar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40" name="组合 39"/>
            <p:cNvGrpSpPr/>
            <p:nvPr/>
          </p:nvGrpSpPr>
          <p:grpSpPr>
            <a:xfrm>
              <a:off x="8567420" y="1021504"/>
              <a:ext cx="736600" cy="736600"/>
              <a:chOff x="10191" y="695"/>
              <a:chExt cx="870" cy="870"/>
            </a:xfrm>
          </p:grpSpPr>
          <p:sp>
            <p:nvSpPr>
              <p:cNvPr id="42" name="椭圆 41"/>
              <p:cNvSpPr/>
              <p:nvPr/>
            </p:nvSpPr>
            <p:spPr>
              <a:xfrm>
                <a:off x="10191" y="695"/>
                <a:ext cx="870" cy="8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3" name="图片 42" descr="安应答题游戏小程序（定稿）-29"/>
              <p:cNvPicPr>
                <a:picLocks noChangeAspect="1"/>
              </p:cNvPicPr>
              <p:nvPr/>
            </p:nvPicPr>
            <p:blipFill>
              <a:blip r:embed="rId3"/>
              <a:stretch>
                <a:fillRect/>
              </a:stretch>
            </p:blipFill>
            <p:spPr>
              <a:xfrm>
                <a:off x="10323" y="848"/>
                <a:ext cx="607" cy="564"/>
              </a:xfrm>
              <a:prstGeom prst="rect">
                <a:avLst/>
              </a:prstGeom>
            </p:spPr>
          </p:pic>
        </p:grpSp>
        <p:pic>
          <p:nvPicPr>
            <p:cNvPr id="41" name="图片 40"/>
            <p:cNvPicPr>
              <a:picLocks noChangeAspect="1"/>
            </p:cNvPicPr>
            <p:nvPr/>
          </p:nvPicPr>
          <p:blipFill>
            <a:blip r:embed="rId4"/>
            <a:stretch>
              <a:fillRect/>
            </a:stretch>
          </p:blipFill>
          <p:spPr>
            <a:xfrm>
              <a:off x="9987280" y="1111047"/>
              <a:ext cx="1278467" cy="1278467"/>
            </a:xfrm>
            <a:prstGeom prst="rect">
              <a:avLst/>
            </a:prstGeom>
          </p:spPr>
        </p:pic>
      </p:grpSp>
    </p:spTree>
    <p:extLst>
      <p:ext uri="{BB962C8B-B14F-4D97-AF65-F5344CB8AC3E}">
        <p14:creationId xmlns:p14="http://schemas.microsoft.com/office/powerpoint/2010/main" val="11343907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0541" y="1916832"/>
            <a:ext cx="10414051" cy="2053383"/>
          </a:xfrm>
          <a:prstGeom prst="rect">
            <a:avLst/>
          </a:prstGeom>
        </p:spPr>
        <p:txBody>
          <a:bodyPr wrap="square">
            <a:spAutoFit/>
          </a:bodyPr>
          <a:lstStyle/>
          <a:p>
            <a:pPr>
              <a:lnSpc>
                <a:spcPct val="130000"/>
              </a:lnSpc>
            </a:pPr>
            <a:r>
              <a:rPr lang="zh-CN" altLang="en-US" sz="2000" dirty="0">
                <a:solidFill>
                  <a:schemeClr val="bg2">
                    <a:lumMod val="10000"/>
                  </a:schemeClr>
                </a:solidFill>
                <a:cs typeface="+mn-ea"/>
                <a:sym typeface="+mn-lt"/>
              </a:rPr>
              <a:t>一、</a:t>
            </a:r>
            <a:r>
              <a:rPr lang="zh-CN" altLang="zh-CN" sz="2000" dirty="0">
                <a:solidFill>
                  <a:schemeClr val="bg2">
                    <a:lumMod val="10000"/>
                  </a:schemeClr>
                </a:solidFill>
                <a:cs typeface="+mn-ea"/>
                <a:sym typeface="+mn-lt"/>
              </a:rPr>
              <a:t>生产经营单位的决策机构、主要负责人或者个人经营的投资人不依照本法规定保证安全生产所必需的资金投入，致使生产经营单位不具备安全生产条件的，责令限期改正，提供必需的资金；逾期未改正的，责令生产经营单位停产停业整顿</a:t>
            </a:r>
            <a:r>
              <a:rPr lang="zh-CN" altLang="en-US" sz="2000" dirty="0">
                <a:solidFill>
                  <a:schemeClr val="bg2">
                    <a:lumMod val="10000"/>
                  </a:schemeClr>
                </a:solidFill>
                <a:cs typeface="+mn-ea"/>
                <a:sym typeface="+mn-lt"/>
              </a:rPr>
              <a:t>。</a:t>
            </a:r>
            <a:r>
              <a:rPr lang="zh-CN" altLang="zh-CN" sz="2000" dirty="0">
                <a:solidFill>
                  <a:schemeClr val="bg2">
                    <a:lumMod val="10000"/>
                  </a:schemeClr>
                </a:solidFill>
                <a:cs typeface="+mn-ea"/>
                <a:sym typeface="+mn-lt"/>
              </a:rPr>
              <a:t>有前款违法行为，导致发生生产安全事故的，对生产经营单位的主要负责人给予撤职处分，对个人经营的投资人处二万元以上二十万元以下的罚款；构成犯罪的，依照刑法有关规定追究刑事责任</a:t>
            </a:r>
            <a:endParaRPr lang="zh-CN" altLang="en-US" sz="2000" dirty="0">
              <a:solidFill>
                <a:schemeClr val="bg2">
                  <a:lumMod val="10000"/>
                </a:schemeClr>
              </a:solidFill>
              <a:cs typeface="+mn-ea"/>
              <a:sym typeface="+mn-lt"/>
            </a:endParaRPr>
          </a:p>
        </p:txBody>
      </p:sp>
      <p:sp>
        <p:nvSpPr>
          <p:cNvPr id="6" name="矩形 5"/>
          <p:cNvSpPr/>
          <p:nvPr/>
        </p:nvSpPr>
        <p:spPr>
          <a:xfrm>
            <a:off x="1005803" y="4293096"/>
            <a:ext cx="10414051" cy="1292662"/>
          </a:xfrm>
          <a:prstGeom prst="rect">
            <a:avLst/>
          </a:prstGeom>
        </p:spPr>
        <p:txBody>
          <a:bodyPr wrap="square">
            <a:spAutoFit/>
          </a:bodyPr>
          <a:lstStyle/>
          <a:p>
            <a:pPr>
              <a:lnSpc>
                <a:spcPct val="130000"/>
              </a:lnSpc>
            </a:pPr>
            <a:r>
              <a:rPr lang="zh-CN" altLang="en-US" sz="2000" dirty="0">
                <a:solidFill>
                  <a:schemeClr val="bg2">
                    <a:lumMod val="10000"/>
                  </a:schemeClr>
                </a:solidFill>
                <a:cs typeface="+mn-ea"/>
                <a:sym typeface="+mn-lt"/>
              </a:rPr>
              <a:t>二、</a:t>
            </a:r>
            <a:r>
              <a:rPr lang="zh-CN" altLang="zh-CN" sz="2000" dirty="0">
                <a:solidFill>
                  <a:schemeClr val="bg2">
                    <a:lumMod val="10000"/>
                  </a:schemeClr>
                </a:solidFill>
                <a:cs typeface="+mn-ea"/>
                <a:sym typeface="+mn-lt"/>
              </a:rPr>
              <a:t>生产经营单位的安全生产管理人员未履行本法规定的安全生产管理职责的，责令限期改正；导致发生生产安全事故的，暂停或者撤销其与安全生产有关的资格；构成犯罪的，依照刑法有关规定追究刑事责任</a:t>
            </a:r>
            <a:endParaRPr lang="zh-CN" altLang="en-US" sz="2000" dirty="0">
              <a:solidFill>
                <a:schemeClr val="bg2">
                  <a:lumMod val="10000"/>
                </a:schemeClr>
              </a:solidFill>
              <a:cs typeface="+mn-ea"/>
              <a:sym typeface="+mn-lt"/>
            </a:endParaRPr>
          </a:p>
        </p:txBody>
      </p:sp>
      <p:sp>
        <p:nvSpPr>
          <p:cNvPr id="3" name="文本占位符 2">
            <a:extLst>
              <a:ext uri="{FF2B5EF4-FFF2-40B4-BE49-F238E27FC236}">
                <a16:creationId xmlns:a16="http://schemas.microsoft.com/office/drawing/2014/main" id="{E8C7E0CA-B9EE-475F-AC47-578D8E291F10}"/>
              </a:ext>
            </a:extLst>
          </p:cNvPr>
          <p:cNvSpPr>
            <a:spLocks noGrp="1"/>
          </p:cNvSpPr>
          <p:nvPr>
            <p:ph type="body" sz="quarter" idx="10"/>
          </p:nvPr>
        </p:nvSpPr>
        <p:spPr/>
        <p:txBody>
          <a:bodyPr/>
          <a:lstStyle/>
          <a:p>
            <a:r>
              <a:rPr lang="zh-CN" altLang="en-US" dirty="0">
                <a:solidFill>
                  <a:schemeClr val="accent1"/>
                </a:solidFill>
                <a:cs typeface="+mn-ea"/>
                <a:sym typeface="+mn-lt"/>
              </a:rPr>
              <a:t>法 律 责 任</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3432" y="2182505"/>
            <a:ext cx="10513168" cy="2492990"/>
          </a:xfrm>
          <a:prstGeom prst="rect">
            <a:avLst/>
          </a:prstGeom>
        </p:spPr>
        <p:txBody>
          <a:bodyPr wrap="square">
            <a:spAutoFit/>
          </a:bodyPr>
          <a:lstStyle/>
          <a:p>
            <a:pPr>
              <a:lnSpc>
                <a:spcPct val="130000"/>
              </a:lnSpc>
              <a:spcAft>
                <a:spcPct val="0"/>
              </a:spcAft>
            </a:pPr>
            <a:r>
              <a:rPr lang="zh-CN" altLang="en-US" sz="2000" dirty="0">
                <a:solidFill>
                  <a:schemeClr val="bg2">
                    <a:lumMod val="10000"/>
                  </a:schemeClr>
                </a:solidFill>
                <a:cs typeface="+mn-ea"/>
                <a:sym typeface="+mn-lt"/>
              </a:rPr>
              <a:t>三、</a:t>
            </a:r>
            <a:r>
              <a:rPr lang="zh-CN" altLang="zh-CN" sz="2000" dirty="0">
                <a:solidFill>
                  <a:schemeClr val="bg2">
                    <a:lumMod val="10000"/>
                  </a:schemeClr>
                </a:solidFill>
                <a:cs typeface="+mn-ea"/>
                <a:sym typeface="+mn-lt"/>
              </a:rPr>
              <a:t>生产经营单位的从业人员不服从管理，违反安全生产规章制度或者操作规程的，由生产经营单位给予批评教育，依照有关规章制度给予处分；构成犯罪的，依照刑法有关规定追究刑事责任</a:t>
            </a:r>
            <a:endParaRPr lang="en-US" altLang="zh-CN" sz="2000"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zh-CN" altLang="en-US" sz="2000" dirty="0">
                <a:solidFill>
                  <a:schemeClr val="bg2">
                    <a:lumMod val="10000"/>
                  </a:schemeClr>
                </a:solidFill>
                <a:cs typeface="+mn-ea"/>
                <a:sym typeface="+mn-lt"/>
              </a:rPr>
              <a:t>四、生产经营单位与从业人员订立协议，免除或者减轻其对从业人员因生产安全事故伤亡依法应承担的责任的，该协议无效</a:t>
            </a:r>
          </a:p>
        </p:txBody>
      </p:sp>
      <p:sp>
        <p:nvSpPr>
          <p:cNvPr id="3" name="文本占位符 2">
            <a:extLst>
              <a:ext uri="{FF2B5EF4-FFF2-40B4-BE49-F238E27FC236}">
                <a16:creationId xmlns:a16="http://schemas.microsoft.com/office/drawing/2014/main" id="{153A0332-DD59-457A-ABE5-EBF352882628}"/>
              </a:ext>
            </a:extLst>
          </p:cNvPr>
          <p:cNvSpPr>
            <a:spLocks noGrp="1"/>
          </p:cNvSpPr>
          <p:nvPr>
            <p:ph type="body" sz="quarter" idx="10"/>
          </p:nvPr>
        </p:nvSpPr>
        <p:spPr/>
        <p:txBody>
          <a:bodyPr/>
          <a:lstStyle/>
          <a:p>
            <a:r>
              <a:rPr lang="zh-CN" altLang="en-US" dirty="0">
                <a:solidFill>
                  <a:schemeClr val="accent1"/>
                </a:solidFill>
                <a:cs typeface="+mn-ea"/>
                <a:sym typeface="+mn-lt"/>
              </a:rPr>
              <a:t>法 律 责 任</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82809" y="908720"/>
            <a:ext cx="3426381" cy="3115070"/>
            <a:chOff x="1296988" y="2473877"/>
            <a:chExt cx="2870200" cy="2623586"/>
          </a:xfrm>
        </p:grpSpPr>
        <p:cxnSp>
          <p:nvCxnSpPr>
            <p:cNvPr id="13" name="直接连接符​​ 11">
              <a:extLst>
                <a:ext uri="{FF2B5EF4-FFF2-40B4-BE49-F238E27FC236}">
                  <a16:creationId xmlns:a16="http://schemas.microsoft.com/office/drawing/2014/main" id="{F968B7E3-41E3-41D6-B00C-7133F1C17D5E}"/>
                </a:ext>
              </a:extLst>
            </p:cNvPr>
            <p:cNvCxnSpPr>
              <a:cxnSpLocks/>
              <a:stCxn id="8" idx="4"/>
              <a:endCxn id="12" idx="1"/>
            </p:cNvCxnSpPr>
            <p:nvPr/>
          </p:nvCxnSpPr>
          <p:spPr bwMode="auto">
            <a:xfrm>
              <a:off x="2745915" y="2723435"/>
              <a:ext cx="789283" cy="698495"/>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11"/>
            <p:cNvCxnSpPr>
              <a:cxnSpLocks/>
              <a:stCxn id="11" idx="7"/>
            </p:cNvCxnSpPr>
            <p:nvPr/>
          </p:nvCxnSpPr>
          <p:spPr bwMode="auto">
            <a:xfrm flipV="1">
              <a:off x="1921282" y="2573077"/>
              <a:ext cx="945231" cy="829478"/>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椭圆​​ 4"/>
            <p:cNvSpPr/>
            <p:nvPr/>
          </p:nvSpPr>
          <p:spPr bwMode="auto">
            <a:xfrm>
              <a:off x="2578784" y="2473877"/>
              <a:ext cx="334262" cy="325438"/>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8" name="椭圆​​ 6"/>
            <p:cNvSpPr/>
            <p:nvPr/>
          </p:nvSpPr>
          <p:spPr bwMode="auto">
            <a:xfrm>
              <a:off x="2652253" y="2534524"/>
              <a:ext cx="187325" cy="188912"/>
            </a:xfrm>
            <a:prstGeom prst="ellipse">
              <a:avLst/>
            </a:prstGeom>
            <a:solidFill>
              <a:schemeClr val="accent1">
                <a:lumMod val="75000"/>
              </a:schemeClr>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9" name="任意多边形 8"/>
            <p:cNvSpPr/>
            <p:nvPr/>
          </p:nvSpPr>
          <p:spPr bwMode="auto">
            <a:xfrm>
              <a:off x="1296988" y="3455988"/>
              <a:ext cx="2870200" cy="1641475"/>
            </a:xfrm>
            <a:custGeom>
              <a:avLst/>
              <a:gdLst>
                <a:gd name="connsiteX0" fmla="*/ 2696097 w 2870929"/>
                <a:gd name="connsiteY0" fmla="*/ 0 h 1640509"/>
                <a:gd name="connsiteX1" fmla="*/ 2866543 w 2870929"/>
                <a:gd name="connsiteY1" fmla="*/ 169292 h 1640509"/>
                <a:gd name="connsiteX2" fmla="*/ 2870929 w 2870929"/>
                <a:gd name="connsiteY2" fmla="*/ 1461495 h 1640509"/>
                <a:gd name="connsiteX3" fmla="*/ 2701636 w 2870929"/>
                <a:gd name="connsiteY3" fmla="*/ 1631941 h 1640509"/>
                <a:gd name="connsiteX4" fmla="*/ 177541 w 2870929"/>
                <a:gd name="connsiteY4" fmla="*/ 1640509 h 1640509"/>
                <a:gd name="connsiteX5" fmla="*/ 7095 w 2870929"/>
                <a:gd name="connsiteY5" fmla="*/ 1471216 h 1640509"/>
                <a:gd name="connsiteX6" fmla="*/ 4834 w 2870929"/>
                <a:gd name="connsiteY6" fmla="*/ 805013 h 1640509"/>
                <a:gd name="connsiteX7" fmla="*/ 0 w 2870929"/>
                <a:gd name="connsiteY7" fmla="*/ 805013 h 1640509"/>
                <a:gd name="connsiteX8" fmla="*/ 0 w 2870929"/>
                <a:gd name="connsiteY8" fmla="*/ 144881 h 1640509"/>
                <a:gd name="connsiteX9" fmla="*/ 132030 w 2870929"/>
                <a:gd name="connsiteY9" fmla="*/ 12851 h 1640509"/>
                <a:gd name="connsiteX10" fmla="*/ 151150 w 2870929"/>
                <a:gd name="connsiteY10" fmla="*/ 12851 h 1640509"/>
                <a:gd name="connsiteX11" fmla="*/ 172001 w 2870929"/>
                <a:gd name="connsiteY11" fmla="*/ 8568 h 164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0929" h="1640509">
                  <a:moveTo>
                    <a:pt x="2696097" y="0"/>
                  </a:moveTo>
                  <a:cubicBezTo>
                    <a:pt x="2789914" y="-318"/>
                    <a:pt x="2866224" y="75476"/>
                    <a:pt x="2866543" y="169292"/>
                  </a:cubicBezTo>
                  <a:lnTo>
                    <a:pt x="2870929" y="1461495"/>
                  </a:lnTo>
                  <a:cubicBezTo>
                    <a:pt x="2871247" y="1555311"/>
                    <a:pt x="2795453" y="1631622"/>
                    <a:pt x="2701636" y="1631941"/>
                  </a:cubicBezTo>
                  <a:lnTo>
                    <a:pt x="177541" y="1640509"/>
                  </a:lnTo>
                  <a:cubicBezTo>
                    <a:pt x="83724" y="1640827"/>
                    <a:pt x="7414" y="1565032"/>
                    <a:pt x="7095" y="1471216"/>
                  </a:cubicBezTo>
                  <a:lnTo>
                    <a:pt x="4834" y="805013"/>
                  </a:lnTo>
                  <a:lnTo>
                    <a:pt x="0" y="805013"/>
                  </a:lnTo>
                  <a:lnTo>
                    <a:pt x="0" y="144881"/>
                  </a:lnTo>
                  <a:cubicBezTo>
                    <a:pt x="0" y="71963"/>
                    <a:pt x="59112" y="12851"/>
                    <a:pt x="132030" y="12851"/>
                  </a:cubicBezTo>
                  <a:lnTo>
                    <a:pt x="151150" y="12851"/>
                  </a:lnTo>
                  <a:lnTo>
                    <a:pt x="172001" y="85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0" name="圆角矩形​​ 3"/>
            <p:cNvSpPr/>
            <p:nvPr/>
          </p:nvSpPr>
          <p:spPr bwMode="auto">
            <a:xfrm>
              <a:off x="1427163" y="3619500"/>
              <a:ext cx="2620962" cy="1346200"/>
            </a:xfrm>
            <a:prstGeom prst="roundRect">
              <a:avLst>
                <a:gd name="adj" fmla="val 7418"/>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lnSpc>
                  <a:spcPct val="130000"/>
                </a:lnSpc>
                <a:buClr>
                  <a:srgbClr val="404040"/>
                </a:buClr>
                <a:buSzPts val="1600"/>
                <a:defRPr/>
              </a:pPr>
              <a:r>
                <a:rPr lang="zh-CN" altLang="en-US" sz="2000" b="1" dirty="0">
                  <a:solidFill>
                    <a:schemeClr val="accent1"/>
                  </a:solidFill>
                  <a:cs typeface="+mn-ea"/>
                  <a:sym typeface="+mn-lt"/>
                </a:rPr>
                <a:t>新 安 全 生 产 法 解 决 的 重 点 问 题</a:t>
              </a:r>
            </a:p>
          </p:txBody>
        </p:sp>
        <p:sp>
          <p:nvSpPr>
            <p:cNvPr id="11" name="椭圆​​ 8"/>
            <p:cNvSpPr/>
            <p:nvPr/>
          </p:nvSpPr>
          <p:spPr bwMode="auto">
            <a:xfrm rot="21283523">
              <a:off x="1823682" y="3388830"/>
              <a:ext cx="119062" cy="119062"/>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2" name="椭圆​​ 9"/>
            <p:cNvSpPr/>
            <p:nvPr/>
          </p:nvSpPr>
          <p:spPr bwMode="auto">
            <a:xfrm rot="21283523">
              <a:off x="3521432" y="3400425"/>
              <a:ext cx="119063" cy="119063"/>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grpSp>
    </p:spTree>
    <p:extLst>
      <p:ext uri="{BB962C8B-B14F-4D97-AF65-F5344CB8AC3E}">
        <p14:creationId xmlns:p14="http://schemas.microsoft.com/office/powerpoint/2010/main" val="2575106585"/>
      </p:ext>
    </p:extLst>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55440" y="1844824"/>
            <a:ext cx="10369152" cy="4093428"/>
          </a:xfrm>
          <a:prstGeom prst="rect">
            <a:avLst/>
          </a:prstGeom>
          <a:noFill/>
        </p:spPr>
        <p:txBody>
          <a:bodyPr wrap="square" rtlCol="0">
            <a:spAutoFit/>
          </a:bodyPr>
          <a:lstStyle/>
          <a:p>
            <a:pPr>
              <a:lnSpc>
                <a:spcPct val="130000"/>
              </a:lnSpc>
              <a:spcAft>
                <a:spcPct val="0"/>
              </a:spcAft>
            </a:pPr>
            <a:r>
              <a:rPr lang="zh-CN" altLang="en-US" sz="2000" b="1" dirty="0">
                <a:solidFill>
                  <a:schemeClr val="bg2">
                    <a:lumMod val="10000"/>
                  </a:schemeClr>
                </a:solidFill>
                <a:cs typeface="+mn-ea"/>
                <a:sym typeface="+mn-lt"/>
              </a:rPr>
              <a:t>一、进一步强化生产经营单位的的安全生产主体责任</a:t>
            </a:r>
            <a:endParaRPr lang="en-US" altLang="zh-CN" sz="2000" b="1" dirty="0">
              <a:solidFill>
                <a:schemeClr val="bg2">
                  <a:lumMod val="10000"/>
                </a:schemeClr>
              </a:solidFill>
              <a:cs typeface="+mn-ea"/>
              <a:sym typeface="+mn-lt"/>
            </a:endParaRPr>
          </a:p>
          <a:p>
            <a:pPr>
              <a:lnSpc>
                <a:spcPct val="130000"/>
              </a:lnSpc>
              <a:spcAft>
                <a:spcPct val="0"/>
              </a:spcAft>
            </a:pPr>
            <a:endParaRPr lang="en-US" altLang="zh-CN" sz="2000" dirty="0">
              <a:solidFill>
                <a:schemeClr val="bg2">
                  <a:lumMod val="10000"/>
                </a:schemeClr>
              </a:solidFill>
              <a:cs typeface="+mn-ea"/>
              <a:sym typeface="+mn-lt"/>
            </a:endParaRPr>
          </a:p>
          <a:p>
            <a:pPr>
              <a:lnSpc>
                <a:spcPct val="130000"/>
              </a:lnSpc>
              <a:spcAft>
                <a:spcPct val="0"/>
              </a:spcAft>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、明确生产经营单位应当推进安全生产标准化建设，提高安全生产水平</a:t>
            </a:r>
            <a:endParaRPr lang="en-US" altLang="zh-CN" sz="2000" dirty="0">
              <a:solidFill>
                <a:schemeClr val="bg2">
                  <a:lumMod val="10000"/>
                </a:schemeClr>
              </a:solidFill>
              <a:cs typeface="+mn-ea"/>
              <a:sym typeface="+mn-lt"/>
            </a:endParaRPr>
          </a:p>
          <a:p>
            <a:pPr>
              <a:lnSpc>
                <a:spcPct val="130000"/>
              </a:lnSpc>
              <a:spcAft>
                <a:spcPct val="0"/>
              </a:spcAft>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、明确了安全生产责任制的具体内容和要求</a:t>
            </a:r>
            <a:endParaRPr lang="en-US" altLang="zh-CN" sz="2000" dirty="0">
              <a:solidFill>
                <a:schemeClr val="bg2">
                  <a:lumMod val="10000"/>
                </a:schemeClr>
              </a:solidFill>
              <a:cs typeface="+mn-ea"/>
              <a:sym typeface="+mn-lt"/>
            </a:endParaRPr>
          </a:p>
          <a:p>
            <a:pPr>
              <a:lnSpc>
                <a:spcPct val="130000"/>
              </a:lnSpc>
              <a:spcAft>
                <a:spcPct val="0"/>
              </a:spcAft>
            </a:pPr>
            <a:r>
              <a:rPr lang="en-US" altLang="zh-CN" sz="2000" dirty="0">
                <a:solidFill>
                  <a:schemeClr val="bg2">
                    <a:lumMod val="10000"/>
                  </a:schemeClr>
                </a:solidFill>
                <a:cs typeface="+mn-ea"/>
                <a:sym typeface="+mn-lt"/>
              </a:rPr>
              <a:t>3</a:t>
            </a:r>
            <a:r>
              <a:rPr lang="zh-CN" altLang="en-US" sz="2000" dirty="0">
                <a:solidFill>
                  <a:schemeClr val="bg2">
                    <a:lumMod val="10000"/>
                  </a:schemeClr>
                </a:solidFill>
                <a:cs typeface="+mn-ea"/>
                <a:sym typeface="+mn-lt"/>
              </a:rPr>
              <a:t>、对生产经营单位设置安全生产管理机构和配备安全生管理人员，以及注册安全工程师制度提出了新的要求</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4</a:t>
            </a:r>
            <a:r>
              <a:rPr lang="zh-CN" altLang="en-US" sz="2000" dirty="0">
                <a:solidFill>
                  <a:schemeClr val="bg2">
                    <a:lumMod val="10000"/>
                  </a:schemeClr>
                </a:solidFill>
                <a:cs typeface="+mn-ea"/>
                <a:sym typeface="+mn-lt"/>
              </a:rPr>
              <a:t>、对安全生产管理机构和管理人员的具体职责、履职要求和保障作出了规定</a:t>
            </a:r>
          </a:p>
          <a:p>
            <a:pPr>
              <a:lnSpc>
                <a:spcPct val="130000"/>
              </a:lnSpc>
            </a:pPr>
            <a:r>
              <a:rPr lang="en-US" altLang="zh-CN" sz="2000" dirty="0">
                <a:solidFill>
                  <a:schemeClr val="bg2">
                    <a:lumMod val="10000"/>
                  </a:schemeClr>
                </a:solidFill>
                <a:cs typeface="+mn-ea"/>
                <a:sym typeface="+mn-lt"/>
              </a:rPr>
              <a:t>5</a:t>
            </a:r>
            <a:r>
              <a:rPr lang="zh-CN" altLang="en-US" sz="2000" dirty="0">
                <a:solidFill>
                  <a:schemeClr val="bg2">
                    <a:lumMod val="10000"/>
                  </a:schemeClr>
                </a:solidFill>
                <a:cs typeface="+mn-ea"/>
                <a:sym typeface="+mn-lt"/>
              </a:rPr>
              <a:t>、对生产经营单位应当保障实习学生和被派遣按劳动者的权利作了规定</a:t>
            </a:r>
          </a:p>
          <a:p>
            <a:pPr>
              <a:lnSpc>
                <a:spcPct val="130000"/>
              </a:lnSpc>
            </a:pPr>
            <a:r>
              <a:rPr lang="en-US" altLang="zh-CN" sz="2000" dirty="0">
                <a:solidFill>
                  <a:schemeClr val="bg2">
                    <a:lumMod val="10000"/>
                  </a:schemeClr>
                </a:solidFill>
                <a:cs typeface="+mn-ea"/>
                <a:sym typeface="+mn-lt"/>
              </a:rPr>
              <a:t>6</a:t>
            </a:r>
            <a:r>
              <a:rPr lang="zh-CN" altLang="en-US" sz="2000" dirty="0">
                <a:solidFill>
                  <a:schemeClr val="bg2">
                    <a:lumMod val="10000"/>
                  </a:schemeClr>
                </a:solidFill>
                <a:cs typeface="+mn-ea"/>
                <a:sym typeface="+mn-lt"/>
              </a:rPr>
              <a:t>、对生产经营单位的事故隐患排查治理制度作了规定</a:t>
            </a:r>
          </a:p>
          <a:p>
            <a:pPr>
              <a:lnSpc>
                <a:spcPct val="130000"/>
              </a:lnSpc>
              <a:spcAft>
                <a:spcPct val="0"/>
              </a:spcAft>
            </a:pPr>
            <a:endParaRPr lang="en-US" altLang="zh-CN" sz="2000" dirty="0">
              <a:solidFill>
                <a:schemeClr val="bg2">
                  <a:lumMod val="10000"/>
                </a:schemeClr>
              </a:solidFill>
              <a:cs typeface="+mn-ea"/>
              <a:sym typeface="+mn-lt"/>
            </a:endParaRPr>
          </a:p>
        </p:txBody>
      </p:sp>
      <p:sp>
        <p:nvSpPr>
          <p:cNvPr id="2" name="文本占位符 1">
            <a:extLst>
              <a:ext uri="{FF2B5EF4-FFF2-40B4-BE49-F238E27FC236}">
                <a16:creationId xmlns:a16="http://schemas.microsoft.com/office/drawing/2014/main" id="{63665E72-3F6E-4308-AEF2-B096A28F218A}"/>
              </a:ext>
            </a:extLst>
          </p:cNvPr>
          <p:cNvSpPr>
            <a:spLocks noGrp="1"/>
          </p:cNvSpPr>
          <p:nvPr>
            <p:ph type="body" sz="quarter" idx="10"/>
          </p:nvPr>
        </p:nvSpPr>
        <p:spPr/>
        <p:txBody>
          <a:bodyPr/>
          <a:lstStyle/>
          <a:p>
            <a:r>
              <a:rPr lang="zh-CN" altLang="en-US" dirty="0">
                <a:solidFill>
                  <a:schemeClr val="accent1"/>
                </a:solidFill>
                <a:cs typeface="+mn-ea"/>
                <a:sym typeface="+mn-lt"/>
              </a:rPr>
              <a:t>安 全 生 产 法 解 决 的 重 点 问 题</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5D8A128-0D8F-4A01-B5A6-99EB4D8799A9}"/>
              </a:ext>
            </a:extLst>
          </p:cNvPr>
          <p:cNvSpPr txBox="1"/>
          <p:nvPr/>
        </p:nvSpPr>
        <p:spPr>
          <a:xfrm>
            <a:off x="1055440" y="1988840"/>
            <a:ext cx="10297144" cy="2769989"/>
          </a:xfrm>
          <a:prstGeom prst="rect">
            <a:avLst/>
          </a:prstGeom>
          <a:noFill/>
        </p:spPr>
        <p:txBody>
          <a:bodyPr wrap="square" rtlCol="0">
            <a:spAutoFit/>
          </a:bodyPr>
          <a:lstStyle/>
          <a:p>
            <a:pPr>
              <a:lnSpc>
                <a:spcPct val="130000"/>
              </a:lnSpc>
            </a:pPr>
            <a:r>
              <a:rPr lang="zh-CN" altLang="en-US" sz="2000" b="1" dirty="0">
                <a:solidFill>
                  <a:schemeClr val="bg2">
                    <a:lumMod val="10000"/>
                  </a:schemeClr>
                </a:solidFill>
                <a:cs typeface="+mn-ea"/>
                <a:sym typeface="+mn-lt"/>
              </a:rPr>
              <a:t>二、强化乡镇人民政府及街道办事处、开发区管理机构的安全生产监管职责</a:t>
            </a:r>
            <a:r>
              <a:rPr lang="zh-CN" altLang="en-US" sz="2000" dirty="0">
                <a:solidFill>
                  <a:schemeClr val="bg2">
                    <a:lumMod val="10000"/>
                  </a:schemeClr>
                </a:solidFill>
                <a:cs typeface="+mn-ea"/>
                <a:sym typeface="+mn-lt"/>
              </a:rPr>
              <a:t>。</a:t>
            </a:r>
            <a:endParaRPr lang="en-US" altLang="zh-CN" sz="2000" dirty="0">
              <a:solidFill>
                <a:schemeClr val="bg2">
                  <a:lumMod val="10000"/>
                </a:schemeClr>
              </a:solidFill>
              <a:cs typeface="+mn-ea"/>
              <a:sym typeface="+mn-lt"/>
            </a:endParaRPr>
          </a:p>
          <a:p>
            <a:pPr>
              <a:lnSpc>
                <a:spcPct val="130000"/>
              </a:lnSpc>
            </a:pP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、乡镇一级政府应当加强对生产经营单位安全生产状况的监督检查，协助上级政府有关部门依法履行安全生产监督管理职责</a:t>
            </a:r>
            <a:endParaRPr lang="en-US" altLang="zh-CN" sz="2000" dirty="0">
              <a:solidFill>
                <a:schemeClr val="bg2">
                  <a:lumMod val="10000"/>
                </a:schemeClr>
              </a:solidFill>
              <a:cs typeface="+mn-ea"/>
              <a:sym typeface="+mn-lt"/>
            </a:endParaRPr>
          </a:p>
          <a:p>
            <a:pPr>
              <a:lnSpc>
                <a:spcPct val="130000"/>
              </a:lnSpc>
            </a:pP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、有关开发区管理机构对生产经营单位安全生产状况进行监督检查的规定</a:t>
            </a:r>
          </a:p>
          <a:p>
            <a:endParaRPr lang="zh-CN" altLang="en-US" dirty="0"/>
          </a:p>
        </p:txBody>
      </p:sp>
      <p:sp>
        <p:nvSpPr>
          <p:cNvPr id="4" name="文本占位符 3">
            <a:extLst>
              <a:ext uri="{FF2B5EF4-FFF2-40B4-BE49-F238E27FC236}">
                <a16:creationId xmlns:a16="http://schemas.microsoft.com/office/drawing/2014/main" id="{2C0BDA0D-5030-4CE3-940C-81CE66E76468}"/>
              </a:ext>
            </a:extLst>
          </p:cNvPr>
          <p:cNvSpPr>
            <a:spLocks noGrp="1"/>
          </p:cNvSpPr>
          <p:nvPr>
            <p:ph type="body" sz="quarter" idx="10"/>
          </p:nvPr>
        </p:nvSpPr>
        <p:spPr/>
        <p:txBody>
          <a:bodyPr/>
          <a:lstStyle/>
          <a:p>
            <a:r>
              <a:rPr lang="zh-CN" altLang="en-US" dirty="0">
                <a:solidFill>
                  <a:schemeClr val="accent1"/>
                </a:solidFill>
                <a:cs typeface="+mn-ea"/>
                <a:sym typeface="+mn-lt"/>
              </a:rPr>
              <a:t>安 全 生 产 法 解 决 的 重 点 问 题</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200C7BD5-20E8-448D-AF1F-489BC458CC9E}"/>
              </a:ext>
            </a:extLst>
          </p:cNvPr>
          <p:cNvSpPr txBox="1"/>
          <p:nvPr/>
        </p:nvSpPr>
        <p:spPr>
          <a:xfrm>
            <a:off x="947428" y="1843950"/>
            <a:ext cx="10297144" cy="3170099"/>
          </a:xfrm>
          <a:prstGeom prst="rect">
            <a:avLst/>
          </a:prstGeom>
          <a:noFill/>
        </p:spPr>
        <p:txBody>
          <a:bodyPr wrap="square" rtlCol="0">
            <a:spAutoFit/>
          </a:bodyPr>
          <a:lstStyle/>
          <a:p>
            <a:pPr>
              <a:lnSpc>
                <a:spcPct val="130000"/>
              </a:lnSpc>
            </a:pPr>
            <a:r>
              <a:rPr lang="zh-CN" altLang="en-US" sz="2000" b="1" dirty="0">
                <a:solidFill>
                  <a:schemeClr val="bg2">
                    <a:lumMod val="10000"/>
                  </a:schemeClr>
                </a:solidFill>
                <a:cs typeface="+mn-ea"/>
                <a:sym typeface="+mn-lt"/>
              </a:rPr>
              <a:t>三、明确安全生产监督管理部门的行政执法主体地位。</a:t>
            </a:r>
            <a:endParaRPr lang="en-US" altLang="zh-CN" sz="2000" b="1" dirty="0">
              <a:solidFill>
                <a:schemeClr val="bg2">
                  <a:lumMod val="10000"/>
                </a:schemeClr>
              </a:solidFill>
              <a:cs typeface="+mn-ea"/>
              <a:sym typeface="+mn-lt"/>
            </a:endParaRPr>
          </a:p>
          <a:p>
            <a:pPr>
              <a:lnSpc>
                <a:spcPct val="130000"/>
              </a:lnSpc>
            </a:pP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尽职免责：规定安全生产监督管理部门应当按照分类分级监督管理的要求，制定安全生产年度监督检查计划，并按照年度监督检查计划进行监督检查。在追究监管人员的失职、渎职行为时，要看其是否严格按照监督检查计划的要求履行了相应的职责。</a:t>
            </a:r>
            <a:endParaRPr lang="en-US" altLang="zh-CN" sz="2000" dirty="0">
              <a:solidFill>
                <a:schemeClr val="bg2">
                  <a:lumMod val="10000"/>
                </a:schemeClr>
              </a:solidFill>
              <a:cs typeface="+mn-ea"/>
              <a:sym typeface="+mn-lt"/>
            </a:endParaRPr>
          </a:p>
          <a:p>
            <a:pPr>
              <a:lnSpc>
                <a:spcPct val="130000"/>
              </a:lnSpc>
            </a:pP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、党政同责：抓紧建立健全党政同责、一岗双责、齐抓共管的安全生产责任体系</a:t>
            </a:r>
          </a:p>
          <a:p>
            <a:endParaRPr lang="zh-CN" altLang="en-US" dirty="0"/>
          </a:p>
        </p:txBody>
      </p:sp>
      <p:sp>
        <p:nvSpPr>
          <p:cNvPr id="5" name="文本占位符 4">
            <a:extLst>
              <a:ext uri="{FF2B5EF4-FFF2-40B4-BE49-F238E27FC236}">
                <a16:creationId xmlns:a16="http://schemas.microsoft.com/office/drawing/2014/main" id="{A0D0BC9C-7356-4BEA-A329-678FCE6794A8}"/>
              </a:ext>
            </a:extLst>
          </p:cNvPr>
          <p:cNvSpPr>
            <a:spLocks noGrp="1"/>
          </p:cNvSpPr>
          <p:nvPr>
            <p:ph type="body" sz="quarter" idx="10"/>
          </p:nvPr>
        </p:nvSpPr>
        <p:spPr/>
        <p:txBody>
          <a:bodyPr/>
          <a:lstStyle/>
          <a:p>
            <a:r>
              <a:rPr lang="zh-CN" altLang="en-US" dirty="0">
                <a:solidFill>
                  <a:schemeClr val="accent1"/>
                </a:solidFill>
                <a:cs typeface="+mn-ea"/>
                <a:sym typeface="+mn-lt"/>
              </a:rPr>
              <a:t>安 全 生 产 法 解 决 的 重 点 问 题</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4BE600F-4F56-4DA2-8D0D-B77B317C9AA2}"/>
              </a:ext>
            </a:extLst>
          </p:cNvPr>
          <p:cNvSpPr txBox="1"/>
          <p:nvPr/>
        </p:nvSpPr>
        <p:spPr>
          <a:xfrm>
            <a:off x="983432" y="1843950"/>
            <a:ext cx="9937104" cy="3170099"/>
          </a:xfrm>
          <a:prstGeom prst="rect">
            <a:avLst/>
          </a:prstGeom>
          <a:noFill/>
        </p:spPr>
        <p:txBody>
          <a:bodyPr wrap="square" rtlCol="0">
            <a:spAutoFit/>
          </a:bodyPr>
          <a:lstStyle/>
          <a:p>
            <a:pPr>
              <a:lnSpc>
                <a:spcPct val="130000"/>
              </a:lnSpc>
            </a:pPr>
            <a:r>
              <a:rPr lang="zh-CN" altLang="en-US" sz="2000" b="1" dirty="0">
                <a:solidFill>
                  <a:schemeClr val="bg2">
                    <a:lumMod val="10000"/>
                  </a:schemeClr>
                </a:solidFill>
                <a:cs typeface="+mn-ea"/>
                <a:sym typeface="+mn-lt"/>
              </a:rPr>
              <a:t>四、制度完善</a:t>
            </a:r>
            <a:endParaRPr lang="en-US" altLang="zh-CN" sz="2000" b="1" dirty="0">
              <a:solidFill>
                <a:schemeClr val="bg2">
                  <a:lumMod val="10000"/>
                </a:schemeClr>
              </a:solidFill>
              <a:cs typeface="+mn-ea"/>
              <a:sym typeface="+mn-lt"/>
            </a:endParaRPr>
          </a:p>
          <a:p>
            <a:pPr>
              <a:lnSpc>
                <a:spcPct val="130000"/>
              </a:lnSpc>
            </a:pPr>
            <a:endParaRPr lang="en-US" altLang="zh-CN" sz="2000" b="1"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、完善了生产经营单位安全生产管理机构、人员的设置、配备标准和工作职责</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、完善了生产经营单位安全生产教育和培训的规定</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3</a:t>
            </a:r>
            <a:r>
              <a:rPr lang="zh-CN" altLang="en-US" sz="2000" dirty="0">
                <a:solidFill>
                  <a:schemeClr val="bg2">
                    <a:lumMod val="10000"/>
                  </a:schemeClr>
                </a:solidFill>
                <a:cs typeface="+mn-ea"/>
                <a:sym typeface="+mn-lt"/>
              </a:rPr>
              <a:t>、增加了生产经营单位提取使用安全费用的规定</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4</a:t>
            </a:r>
            <a:r>
              <a:rPr lang="zh-CN" altLang="en-US" sz="2000" dirty="0">
                <a:solidFill>
                  <a:schemeClr val="bg2">
                    <a:lumMod val="10000"/>
                  </a:schemeClr>
                </a:solidFill>
                <a:cs typeface="+mn-ea"/>
                <a:sym typeface="+mn-lt"/>
              </a:rPr>
              <a:t>、完善了劳务派遣单位和用工单位的职责和劳动者权利义务的规定</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5</a:t>
            </a:r>
            <a:r>
              <a:rPr lang="zh-CN" altLang="en-US" sz="2000" dirty="0">
                <a:solidFill>
                  <a:schemeClr val="bg2">
                    <a:lumMod val="10000"/>
                  </a:schemeClr>
                </a:solidFill>
                <a:cs typeface="+mn-ea"/>
                <a:sym typeface="+mn-lt"/>
              </a:rPr>
              <a:t>、完善了生产经营项目、场所发包租赁规定</a:t>
            </a:r>
            <a:endParaRPr lang="en-US" altLang="zh-CN" sz="2000" dirty="0">
              <a:solidFill>
                <a:schemeClr val="bg2">
                  <a:lumMod val="10000"/>
                </a:schemeClr>
              </a:solidFill>
              <a:cs typeface="+mn-ea"/>
              <a:sym typeface="+mn-lt"/>
            </a:endParaRPr>
          </a:p>
          <a:p>
            <a:endParaRPr lang="zh-CN" altLang="en-US" dirty="0"/>
          </a:p>
        </p:txBody>
      </p:sp>
      <p:sp>
        <p:nvSpPr>
          <p:cNvPr id="4" name="文本占位符 3">
            <a:extLst>
              <a:ext uri="{FF2B5EF4-FFF2-40B4-BE49-F238E27FC236}">
                <a16:creationId xmlns:a16="http://schemas.microsoft.com/office/drawing/2014/main" id="{557C6E1D-971F-4861-92DE-458F7E4493FA}"/>
              </a:ext>
            </a:extLst>
          </p:cNvPr>
          <p:cNvSpPr>
            <a:spLocks noGrp="1"/>
          </p:cNvSpPr>
          <p:nvPr>
            <p:ph type="body" sz="quarter" idx="10"/>
          </p:nvPr>
        </p:nvSpPr>
        <p:spPr/>
        <p:txBody>
          <a:bodyPr/>
          <a:lstStyle/>
          <a:p>
            <a:r>
              <a:rPr lang="zh-CN" altLang="en-US" dirty="0">
                <a:solidFill>
                  <a:schemeClr val="accent1"/>
                </a:solidFill>
                <a:cs typeface="+mn-ea"/>
                <a:sym typeface="+mn-lt"/>
              </a:rPr>
              <a:t>安 全 生 产 法 解 决 的 重 点 问 题</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60A84A3-7380-4BDA-AF2E-AD6A7A0C1D79}"/>
              </a:ext>
            </a:extLst>
          </p:cNvPr>
          <p:cNvSpPr txBox="1"/>
          <p:nvPr/>
        </p:nvSpPr>
        <p:spPr>
          <a:xfrm>
            <a:off x="1055440" y="1916832"/>
            <a:ext cx="9289032" cy="4370427"/>
          </a:xfrm>
          <a:prstGeom prst="rect">
            <a:avLst/>
          </a:prstGeom>
          <a:noFill/>
        </p:spPr>
        <p:txBody>
          <a:bodyPr wrap="square" rtlCol="0">
            <a:spAutoFit/>
          </a:bodyPr>
          <a:lstStyle/>
          <a:p>
            <a:pPr>
              <a:lnSpc>
                <a:spcPct val="130000"/>
              </a:lnSpc>
            </a:pPr>
            <a:r>
              <a:rPr lang="en-US" altLang="zh-CN" sz="2000" dirty="0">
                <a:solidFill>
                  <a:schemeClr val="bg2">
                    <a:lumMod val="10000"/>
                  </a:schemeClr>
                </a:solidFill>
                <a:cs typeface="+mn-ea"/>
                <a:sym typeface="+mn-lt"/>
              </a:rPr>
              <a:t>6</a:t>
            </a:r>
            <a:r>
              <a:rPr lang="zh-CN" altLang="en-US" sz="2000" dirty="0">
                <a:solidFill>
                  <a:schemeClr val="bg2">
                    <a:lumMod val="10000"/>
                  </a:schemeClr>
                </a:solidFill>
                <a:cs typeface="+mn-ea"/>
                <a:sym typeface="+mn-lt"/>
              </a:rPr>
              <a:t>、完善了事故应急救援规定</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7</a:t>
            </a:r>
            <a:r>
              <a:rPr lang="zh-CN" altLang="en-US" sz="2000" dirty="0">
                <a:solidFill>
                  <a:schemeClr val="bg2">
                    <a:lumMod val="10000"/>
                  </a:schemeClr>
                </a:solidFill>
                <a:cs typeface="+mn-ea"/>
                <a:sym typeface="+mn-lt"/>
              </a:rPr>
              <a:t>、完善了事故调查处理和事故调查报告公开的规定</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8</a:t>
            </a:r>
            <a:r>
              <a:rPr lang="zh-CN" altLang="en-US" sz="2000" dirty="0">
                <a:solidFill>
                  <a:schemeClr val="bg2">
                    <a:lumMod val="10000"/>
                  </a:schemeClr>
                </a:solidFill>
                <a:cs typeface="+mn-ea"/>
                <a:sym typeface="+mn-lt"/>
              </a:rPr>
              <a:t>、增加了安全生产规划并与城乡规划相衔接的规定</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9</a:t>
            </a:r>
            <a:r>
              <a:rPr lang="zh-CN" altLang="en-US" sz="2000" dirty="0">
                <a:solidFill>
                  <a:schemeClr val="bg2">
                    <a:lumMod val="10000"/>
                  </a:schemeClr>
                </a:solidFill>
                <a:cs typeface="+mn-ea"/>
                <a:sym typeface="+mn-lt"/>
              </a:rPr>
              <a:t>、增加了有关部门制定重大隐患判定标准的规定</a:t>
            </a:r>
            <a:endParaRPr lang="en-US" altLang="zh-CN" sz="2000" dirty="0">
              <a:solidFill>
                <a:schemeClr val="bg2">
                  <a:lumMod val="10000"/>
                </a:schemeClr>
              </a:solidFill>
              <a:cs typeface="+mn-ea"/>
              <a:sym typeface="+mn-lt"/>
            </a:endParaRPr>
          </a:p>
          <a:p>
            <a:pPr>
              <a:lnSpc>
                <a:spcPct val="130000"/>
              </a:lnSpc>
            </a:pPr>
            <a:r>
              <a:rPr lang="en-US" altLang="zh-CN" sz="2000" dirty="0">
                <a:solidFill>
                  <a:schemeClr val="bg2">
                    <a:lumMod val="10000"/>
                  </a:schemeClr>
                </a:solidFill>
                <a:cs typeface="+mn-ea"/>
                <a:sym typeface="+mn-lt"/>
              </a:rPr>
              <a:t>10</a:t>
            </a:r>
            <a:r>
              <a:rPr lang="zh-CN" altLang="en-US" sz="2000" dirty="0">
                <a:solidFill>
                  <a:schemeClr val="bg2">
                    <a:lumMod val="10000"/>
                  </a:schemeClr>
                </a:solidFill>
                <a:cs typeface="+mn-ea"/>
                <a:sym typeface="+mn-lt"/>
              </a:rPr>
              <a:t>、完善了安全生产工艺设备淘汰目录的规定</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11</a:t>
            </a:r>
            <a:r>
              <a:rPr lang="zh-CN" altLang="en-US" sz="2000" dirty="0">
                <a:solidFill>
                  <a:schemeClr val="bg2">
                    <a:lumMod val="10000"/>
                  </a:schemeClr>
                </a:solidFill>
                <a:cs typeface="+mn-ea"/>
                <a:sym typeface="+mn-lt"/>
              </a:rPr>
              <a:t>、完善了危险作业安全管理规定</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12</a:t>
            </a:r>
            <a:r>
              <a:rPr lang="zh-CN" altLang="en-US" sz="2000" dirty="0">
                <a:solidFill>
                  <a:schemeClr val="bg2">
                    <a:lumMod val="10000"/>
                  </a:schemeClr>
                </a:solidFill>
                <a:cs typeface="+mn-ea"/>
                <a:sym typeface="+mn-lt"/>
              </a:rPr>
              <a:t>、完善了建设项目“三同时”规定</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13</a:t>
            </a:r>
            <a:r>
              <a:rPr lang="zh-CN" altLang="en-US" sz="2000" dirty="0">
                <a:solidFill>
                  <a:schemeClr val="bg2">
                    <a:lumMod val="10000"/>
                  </a:schemeClr>
                </a:solidFill>
                <a:cs typeface="+mn-ea"/>
                <a:sym typeface="+mn-lt"/>
              </a:rPr>
              <a:t>、完善了对危险物品查封扣押的规定</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14</a:t>
            </a:r>
            <a:r>
              <a:rPr lang="zh-CN" altLang="en-US" sz="2000" dirty="0">
                <a:solidFill>
                  <a:schemeClr val="bg2">
                    <a:lumMod val="10000"/>
                  </a:schemeClr>
                </a:solidFill>
                <a:cs typeface="+mn-ea"/>
                <a:sym typeface="+mn-lt"/>
              </a:rPr>
              <a:t>、完善了矿山井下、海上石油开采设备安全管理规定</a:t>
            </a:r>
          </a:p>
          <a:p>
            <a:pPr>
              <a:lnSpc>
                <a:spcPct val="130000"/>
              </a:lnSpc>
            </a:pPr>
            <a:endParaRPr lang="en-US" altLang="zh-CN" sz="2000" dirty="0">
              <a:solidFill>
                <a:schemeClr val="bg2">
                  <a:lumMod val="10000"/>
                </a:schemeClr>
              </a:solidFill>
              <a:cs typeface="+mn-ea"/>
              <a:sym typeface="+mn-lt"/>
            </a:endParaRPr>
          </a:p>
          <a:p>
            <a:endParaRPr lang="zh-CN" altLang="en-US" dirty="0"/>
          </a:p>
        </p:txBody>
      </p:sp>
      <p:sp>
        <p:nvSpPr>
          <p:cNvPr id="4" name="文本占位符 3">
            <a:extLst>
              <a:ext uri="{FF2B5EF4-FFF2-40B4-BE49-F238E27FC236}">
                <a16:creationId xmlns:a16="http://schemas.microsoft.com/office/drawing/2014/main" id="{F6620D2D-875D-4193-99C7-877791504CC0}"/>
              </a:ext>
            </a:extLst>
          </p:cNvPr>
          <p:cNvSpPr>
            <a:spLocks noGrp="1"/>
          </p:cNvSpPr>
          <p:nvPr>
            <p:ph type="body" sz="quarter" idx="10"/>
          </p:nvPr>
        </p:nvSpPr>
        <p:spPr/>
        <p:txBody>
          <a:bodyPr/>
          <a:lstStyle/>
          <a:p>
            <a:r>
              <a:rPr lang="zh-CN" altLang="en-US" dirty="0">
                <a:solidFill>
                  <a:schemeClr val="accent1"/>
                </a:solidFill>
                <a:cs typeface="+mn-ea"/>
                <a:sym typeface="+mn-lt"/>
              </a:rPr>
              <a:t>安 全 生 产 法 解 决 的 重 点 问 题</a:t>
            </a:r>
          </a:p>
          <a:p>
            <a:endParaRPr lang="zh-CN" altLang="en-US" dirty="0"/>
          </a:p>
        </p:txBody>
      </p:sp>
      <p:sp>
        <p:nvSpPr>
          <p:cNvPr id="6" name="矩形 5">
            <a:extLst>
              <a:ext uri="{FF2B5EF4-FFF2-40B4-BE49-F238E27FC236}">
                <a16:creationId xmlns:a16="http://schemas.microsoft.com/office/drawing/2014/main" id="{9A7176D7-6EF2-4AE8-AD6F-9FFAB836CD88}"/>
              </a:ext>
            </a:extLst>
          </p:cNvPr>
          <p:cNvSpPr/>
          <p:nvPr/>
        </p:nvSpPr>
        <p:spPr>
          <a:xfrm>
            <a:off x="7608168" y="1772816"/>
            <a:ext cx="3509578" cy="400564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82809" y="908720"/>
            <a:ext cx="3426381" cy="3115070"/>
            <a:chOff x="1296988" y="2473877"/>
            <a:chExt cx="2870200" cy="2623586"/>
          </a:xfrm>
        </p:grpSpPr>
        <p:cxnSp>
          <p:nvCxnSpPr>
            <p:cNvPr id="13" name="直接连接符​​ 11">
              <a:extLst>
                <a:ext uri="{FF2B5EF4-FFF2-40B4-BE49-F238E27FC236}">
                  <a16:creationId xmlns:a16="http://schemas.microsoft.com/office/drawing/2014/main" id="{F968B7E3-41E3-41D6-B00C-7133F1C17D5E}"/>
                </a:ext>
              </a:extLst>
            </p:cNvPr>
            <p:cNvCxnSpPr>
              <a:cxnSpLocks/>
              <a:stCxn id="8" idx="4"/>
              <a:endCxn id="12" idx="1"/>
            </p:cNvCxnSpPr>
            <p:nvPr/>
          </p:nvCxnSpPr>
          <p:spPr bwMode="auto">
            <a:xfrm>
              <a:off x="2745915" y="2723435"/>
              <a:ext cx="789283" cy="698495"/>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11"/>
            <p:cNvCxnSpPr>
              <a:cxnSpLocks/>
              <a:stCxn id="11" idx="7"/>
            </p:cNvCxnSpPr>
            <p:nvPr/>
          </p:nvCxnSpPr>
          <p:spPr bwMode="auto">
            <a:xfrm flipV="1">
              <a:off x="1921282" y="2573077"/>
              <a:ext cx="945231" cy="829478"/>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椭圆​​ 4"/>
            <p:cNvSpPr/>
            <p:nvPr/>
          </p:nvSpPr>
          <p:spPr bwMode="auto">
            <a:xfrm>
              <a:off x="2578784" y="2473877"/>
              <a:ext cx="334262" cy="325438"/>
            </a:xfrm>
            <a:prstGeom prst="ellips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8" name="椭圆​​ 6"/>
            <p:cNvSpPr/>
            <p:nvPr/>
          </p:nvSpPr>
          <p:spPr bwMode="auto">
            <a:xfrm>
              <a:off x="2652253" y="2534524"/>
              <a:ext cx="187325" cy="188912"/>
            </a:xfrm>
            <a:prstGeom prst="ellipse">
              <a:avLst/>
            </a:prstGeom>
            <a:solidFill>
              <a:schemeClr val="accent1">
                <a:lumMod val="75000"/>
              </a:schemeClr>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9" name="任意多边形 8"/>
            <p:cNvSpPr/>
            <p:nvPr/>
          </p:nvSpPr>
          <p:spPr bwMode="auto">
            <a:xfrm>
              <a:off x="1296988" y="3455988"/>
              <a:ext cx="2870200" cy="1641475"/>
            </a:xfrm>
            <a:custGeom>
              <a:avLst/>
              <a:gdLst>
                <a:gd name="connsiteX0" fmla="*/ 2696097 w 2870929"/>
                <a:gd name="connsiteY0" fmla="*/ 0 h 1640509"/>
                <a:gd name="connsiteX1" fmla="*/ 2866543 w 2870929"/>
                <a:gd name="connsiteY1" fmla="*/ 169292 h 1640509"/>
                <a:gd name="connsiteX2" fmla="*/ 2870929 w 2870929"/>
                <a:gd name="connsiteY2" fmla="*/ 1461495 h 1640509"/>
                <a:gd name="connsiteX3" fmla="*/ 2701636 w 2870929"/>
                <a:gd name="connsiteY3" fmla="*/ 1631941 h 1640509"/>
                <a:gd name="connsiteX4" fmla="*/ 177541 w 2870929"/>
                <a:gd name="connsiteY4" fmla="*/ 1640509 h 1640509"/>
                <a:gd name="connsiteX5" fmla="*/ 7095 w 2870929"/>
                <a:gd name="connsiteY5" fmla="*/ 1471216 h 1640509"/>
                <a:gd name="connsiteX6" fmla="*/ 4834 w 2870929"/>
                <a:gd name="connsiteY6" fmla="*/ 805013 h 1640509"/>
                <a:gd name="connsiteX7" fmla="*/ 0 w 2870929"/>
                <a:gd name="connsiteY7" fmla="*/ 805013 h 1640509"/>
                <a:gd name="connsiteX8" fmla="*/ 0 w 2870929"/>
                <a:gd name="connsiteY8" fmla="*/ 144881 h 1640509"/>
                <a:gd name="connsiteX9" fmla="*/ 132030 w 2870929"/>
                <a:gd name="connsiteY9" fmla="*/ 12851 h 1640509"/>
                <a:gd name="connsiteX10" fmla="*/ 151150 w 2870929"/>
                <a:gd name="connsiteY10" fmla="*/ 12851 h 1640509"/>
                <a:gd name="connsiteX11" fmla="*/ 172001 w 2870929"/>
                <a:gd name="connsiteY11" fmla="*/ 8568 h 164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0929" h="1640509">
                  <a:moveTo>
                    <a:pt x="2696097" y="0"/>
                  </a:moveTo>
                  <a:cubicBezTo>
                    <a:pt x="2789914" y="-318"/>
                    <a:pt x="2866224" y="75476"/>
                    <a:pt x="2866543" y="169292"/>
                  </a:cubicBezTo>
                  <a:lnTo>
                    <a:pt x="2870929" y="1461495"/>
                  </a:lnTo>
                  <a:cubicBezTo>
                    <a:pt x="2871247" y="1555311"/>
                    <a:pt x="2795453" y="1631622"/>
                    <a:pt x="2701636" y="1631941"/>
                  </a:cubicBezTo>
                  <a:lnTo>
                    <a:pt x="177541" y="1640509"/>
                  </a:lnTo>
                  <a:cubicBezTo>
                    <a:pt x="83724" y="1640827"/>
                    <a:pt x="7414" y="1565032"/>
                    <a:pt x="7095" y="1471216"/>
                  </a:cubicBezTo>
                  <a:lnTo>
                    <a:pt x="4834" y="805013"/>
                  </a:lnTo>
                  <a:lnTo>
                    <a:pt x="0" y="805013"/>
                  </a:lnTo>
                  <a:lnTo>
                    <a:pt x="0" y="144881"/>
                  </a:lnTo>
                  <a:cubicBezTo>
                    <a:pt x="0" y="71963"/>
                    <a:pt x="59112" y="12851"/>
                    <a:pt x="132030" y="12851"/>
                  </a:cubicBezTo>
                  <a:lnTo>
                    <a:pt x="151150" y="12851"/>
                  </a:lnTo>
                  <a:lnTo>
                    <a:pt x="172001" y="85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0" name="圆角矩形​​ 3"/>
            <p:cNvSpPr/>
            <p:nvPr/>
          </p:nvSpPr>
          <p:spPr bwMode="auto">
            <a:xfrm>
              <a:off x="1427163" y="3619500"/>
              <a:ext cx="2620962" cy="1346200"/>
            </a:xfrm>
            <a:prstGeom prst="roundRect">
              <a:avLst>
                <a:gd name="adj" fmla="val 7418"/>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buClr>
                  <a:srgbClr val="404040"/>
                </a:buClr>
                <a:buSzPts val="1600"/>
                <a:defRPr/>
              </a:pPr>
              <a:r>
                <a:rPr lang="zh-CN" altLang="en-US" sz="2000" b="1" dirty="0">
                  <a:solidFill>
                    <a:schemeClr val="accent1"/>
                  </a:solidFill>
                  <a:cs typeface="+mn-ea"/>
                  <a:sym typeface="+mn-lt"/>
                </a:rPr>
                <a:t>新 安 全 生 产 法 修 改 后 有 哪 些 变 化</a:t>
              </a:r>
            </a:p>
          </p:txBody>
        </p:sp>
        <p:sp>
          <p:nvSpPr>
            <p:cNvPr id="11" name="椭圆​​ 8"/>
            <p:cNvSpPr/>
            <p:nvPr/>
          </p:nvSpPr>
          <p:spPr bwMode="auto">
            <a:xfrm rot="21283523">
              <a:off x="1823682" y="3388830"/>
              <a:ext cx="119062" cy="119062"/>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sp>
          <p:nvSpPr>
            <p:cNvPr id="12" name="椭圆​​ 9"/>
            <p:cNvSpPr/>
            <p:nvPr/>
          </p:nvSpPr>
          <p:spPr bwMode="auto">
            <a:xfrm rot="21283523">
              <a:off x="3521432" y="3400425"/>
              <a:ext cx="119063" cy="119063"/>
            </a:xfrm>
            <a:prstGeom prst="ellipse">
              <a:avLst/>
            </a:prstGeom>
            <a:gradFill>
              <a:gsLst>
                <a:gs pos="0">
                  <a:schemeClr val="accent1">
                    <a:lumMod val="60000"/>
                    <a:lumOff val="40000"/>
                  </a:schemeClr>
                </a:gs>
                <a:gs pos="100000">
                  <a:schemeClr val="accent1">
                    <a:lumMod val="75000"/>
                  </a:schemeClr>
                </a:gs>
              </a:gsLst>
              <a:lin ang="5400000" scaled="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endParaRPr lang="zh-CN" altLang="zh-CN" dirty="0">
                <a:solidFill>
                  <a:srgbClr val="FF0000"/>
                </a:solidFill>
                <a:cs typeface="+mn-ea"/>
                <a:sym typeface="+mn-lt"/>
              </a:endParaRPr>
            </a:p>
          </p:txBody>
        </p:sp>
      </p:grpSp>
    </p:spTree>
    <p:extLst>
      <p:ext uri="{BB962C8B-B14F-4D97-AF65-F5344CB8AC3E}">
        <p14:creationId xmlns:p14="http://schemas.microsoft.com/office/powerpoint/2010/main" val="3776793119"/>
      </p:ext>
    </p:extLst>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文本框 18"/>
          <p:cNvSpPr txBox="1"/>
          <p:nvPr/>
        </p:nvSpPr>
        <p:spPr>
          <a:xfrm>
            <a:off x="654475" y="663872"/>
            <a:ext cx="6279727" cy="6054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我不是您的“文件夹”，我只提供“</a:t>
            </a:r>
            <a:r>
              <a:rPr kumimoji="0" lang="zh-CN" altLang="en-US" sz="1867"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精品</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更多免费资料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，请添加并私信“</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安小应</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，微信号：</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ansying</a:t>
            </a:r>
            <a:r>
              <a:rPr kumimoji="0" lang="en-US" altLang="zh-CN"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cysafety</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654473" y="1766232"/>
            <a:ext cx="6668347" cy="5643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① 周一至周五，</a:t>
            </a:r>
            <a:r>
              <a:rPr kumimoji="0" lang="zh-CN" altLang="en-US" sz="1600"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每日更新</a:t>
            </a:r>
            <a:r>
              <a:rPr kumimoji="0" lang="zh-CN" altLang="en-US" sz="1600"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周六日不定时更新❗</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② </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成员</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资料查询服务，把您需要的资料告诉我，我会尽量为您查找❗</a:t>
            </a:r>
          </a:p>
        </p:txBody>
      </p:sp>
      <p:grpSp>
        <p:nvGrpSpPr>
          <p:cNvPr id="21" name="组合 20"/>
          <p:cNvGrpSpPr/>
          <p:nvPr/>
        </p:nvGrpSpPr>
        <p:grpSpPr>
          <a:xfrm>
            <a:off x="0" y="2802684"/>
            <a:ext cx="12192000" cy="4055315"/>
            <a:chOff x="0" y="3058717"/>
            <a:chExt cx="12192000" cy="3799284"/>
          </a:xfrm>
        </p:grpSpPr>
        <p:sp>
          <p:nvSpPr>
            <p:cNvPr id="24" name="矩形 23"/>
            <p:cNvSpPr/>
            <p:nvPr/>
          </p:nvSpPr>
          <p:spPr>
            <a:xfrm>
              <a:off x="0" y="3058717"/>
              <a:ext cx="12192000" cy="3799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62095" y="3205792"/>
              <a:ext cx="10821247" cy="3503523"/>
              <a:chOff x="496571" y="2272349"/>
              <a:chExt cx="8115935" cy="2627642"/>
            </a:xfrm>
          </p:grpSpPr>
          <p:sp>
            <p:nvSpPr>
              <p:cNvPr id="30" name="文本框 29"/>
              <p:cNvSpPr txBox="1"/>
              <p:nvPr/>
            </p:nvSpPr>
            <p:spPr>
              <a:xfrm>
                <a:off x="496571" y="2272349"/>
                <a:ext cx="430085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【安应独家PPT】</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安应出品，必属精品</a:t>
                </a: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❗安应制作公开的精品PPT资料，被各大公众号疯传转载。这里可以获得全部独家资料，每日至少更新一篇精品PPT❗</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【最新法规标准追踪】</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每月更新追踪最新EHS法律法规及国标行标，定期发布汇总分类清单❗</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【工具手册电子书】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定期更新EHS及企业管理相关工具手册及电子书PDF，全部都是精品筛选，安全人必备的工具类资料❗</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【管理台账范本】</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汇集各类EHS管理台账范本，规章制度、操作规程、应急预案、检查表格、隐患排查、风险管控、演讲稿、合同范本…帮你一网打尽❗</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【视频培训课程】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汇总上传优质EHS视频课程资料，内容经典，清晰度高，丰富你的安全知识，扩充你的培训素材❗</a:t>
                </a:r>
              </a:p>
            </p:txBody>
          </p:sp>
          <p:sp>
            <p:nvSpPr>
              <p:cNvPr id="32" name="文本框 31"/>
              <p:cNvSpPr txBox="1"/>
              <p:nvPr/>
            </p:nvSpPr>
            <p:spPr>
              <a:xfrm>
                <a:off x="5021581" y="2272349"/>
                <a:ext cx="359092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【PPT读书】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工作太忙，生活太累，自己太懒，总之看完一本好书越来越难❗没关系，一篇PPT带你阅读整本书籍精华，还附加原版电子书下载❗</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【宣教挂图展板手册】</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专业美工设计EHS宣教挂图展板手册，所有文件均提供PS或AI可编辑原稿❗宣教活动再也不用求人❗</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【经典事故案例】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数千篇典型事故案例及完整事故调查报告，定期追踪更新❗支持“事故类型”检索查询，“一切事故皆可避免”❗</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【最全MSDS管理】</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涵盖《危险化学品目录》涉及所有危化品资料，提供化学品安全技术说明书、化学品安全技术标签、国际化学品安全卡以及职业病危害告知卡下载❗</a:t>
                </a:r>
              </a:p>
            </p:txBody>
          </p:sp>
        </p:grpSp>
      </p:grpSp>
      <p:sp>
        <p:nvSpPr>
          <p:cNvPr id="33" name="文本框 32"/>
          <p:cNvSpPr txBox="1"/>
          <p:nvPr/>
        </p:nvSpPr>
        <p:spPr>
          <a:xfrm>
            <a:off x="654473" y="2351279"/>
            <a:ext cx="1281120" cy="420564"/>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星盟特色</a:t>
            </a:r>
          </a:p>
        </p:txBody>
      </p:sp>
      <p:sp>
        <p:nvSpPr>
          <p:cNvPr id="34" name="文本框 33"/>
          <p:cNvSpPr txBox="1"/>
          <p:nvPr/>
        </p:nvSpPr>
        <p:spPr>
          <a:xfrm>
            <a:off x="654474" y="280332"/>
            <a:ext cx="2375971"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EHS资料的品质控</a:t>
            </a:r>
          </a:p>
        </p:txBody>
      </p:sp>
      <p:sp>
        <p:nvSpPr>
          <p:cNvPr id="35" name="文本框 34"/>
          <p:cNvSpPr txBox="1"/>
          <p:nvPr/>
        </p:nvSpPr>
        <p:spPr>
          <a:xfrm>
            <a:off x="654473" y="1352212"/>
            <a:ext cx="1281120"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萌主承诺</a:t>
            </a:r>
            <a:endPar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7216323" y="738585"/>
            <a:ext cx="512897" cy="1955800"/>
          </a:xfrm>
          <a:prstGeom prst="rect">
            <a:avLst/>
          </a:prstGeom>
          <a:noFill/>
        </p:spPr>
        <p:txBody>
          <a:bodyPr vert="eaVert"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造字工房星岩(非商用）常规体" charset="-122"/>
                <a:ea typeface="造字工房星岩(非商用）常规体" charset="-122"/>
                <a:cs typeface="+mn-cs"/>
              </a:rPr>
              <a:t>你还在等什么</a:t>
            </a:r>
          </a:p>
        </p:txBody>
      </p:sp>
      <p:grpSp>
        <p:nvGrpSpPr>
          <p:cNvPr id="37" name="组合 36"/>
          <p:cNvGrpSpPr/>
          <p:nvPr/>
        </p:nvGrpSpPr>
        <p:grpSpPr>
          <a:xfrm>
            <a:off x="7853682" y="738040"/>
            <a:ext cx="3541607" cy="1601895"/>
            <a:chOff x="7853682" y="1021504"/>
            <a:chExt cx="3541607" cy="1601895"/>
          </a:xfrm>
        </p:grpSpPr>
        <p:sp>
          <p:nvSpPr>
            <p:cNvPr id="38" name="矩形 37"/>
            <p:cNvSpPr/>
            <p:nvPr/>
          </p:nvSpPr>
          <p:spPr>
            <a:xfrm>
              <a:off x="7853682" y="1554059"/>
              <a:ext cx="3541607" cy="1069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文本框 38"/>
            <p:cNvSpPr txBox="1"/>
            <p:nvPr/>
          </p:nvSpPr>
          <p:spPr>
            <a:xfrm>
              <a:off x="7884160" y="1721698"/>
              <a:ext cx="2052320" cy="759182"/>
            </a:xfrm>
            <a:prstGeom prst="rect">
              <a:avLst/>
            </a:prstGeom>
            <a:noFill/>
          </p:spPr>
          <p:txBody>
            <a:bodyPr wrap="square" rtlCol="0" anchor="t">
              <a:spAutoFit/>
            </a:bodyPr>
            <a:lstStyle/>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立即扫码加入</a:t>
              </a:r>
              <a:endParaRPr kumimoji="0" lang="zh-CN" altLang="en-US" sz="16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安应</a:t>
              </a:r>
              <a:r>
                <a:rPr kumimoji="0" lang="en-US" altLang="zh-CN"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vs</a:t>
              </a: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安全</a:t>
              </a:r>
              <a:r>
                <a:rPr kumimoji="0" lang="zh-CN" altLang="en-US" sz="1733" b="1" i="0" u="none" strike="noStrike" kern="120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人联盟</a:t>
              </a:r>
              <a:endPar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40" name="组合 39"/>
            <p:cNvGrpSpPr/>
            <p:nvPr/>
          </p:nvGrpSpPr>
          <p:grpSpPr>
            <a:xfrm>
              <a:off x="8567420" y="1021504"/>
              <a:ext cx="736600" cy="736600"/>
              <a:chOff x="10191" y="695"/>
              <a:chExt cx="870" cy="870"/>
            </a:xfrm>
          </p:grpSpPr>
          <p:sp>
            <p:nvSpPr>
              <p:cNvPr id="42" name="椭圆 41"/>
              <p:cNvSpPr/>
              <p:nvPr/>
            </p:nvSpPr>
            <p:spPr>
              <a:xfrm>
                <a:off x="10191" y="695"/>
                <a:ext cx="870" cy="8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3" name="图片 42" descr="安应答题游戏小程序（定稿）-29"/>
              <p:cNvPicPr>
                <a:picLocks noChangeAspect="1"/>
              </p:cNvPicPr>
              <p:nvPr/>
            </p:nvPicPr>
            <p:blipFill>
              <a:blip r:embed="rId3"/>
              <a:stretch>
                <a:fillRect/>
              </a:stretch>
            </p:blipFill>
            <p:spPr>
              <a:xfrm>
                <a:off x="10323" y="848"/>
                <a:ext cx="607" cy="564"/>
              </a:xfrm>
              <a:prstGeom prst="rect">
                <a:avLst/>
              </a:prstGeom>
            </p:spPr>
          </p:pic>
        </p:grpSp>
        <p:pic>
          <p:nvPicPr>
            <p:cNvPr id="41" name="图片 40"/>
            <p:cNvPicPr>
              <a:picLocks noChangeAspect="1"/>
            </p:cNvPicPr>
            <p:nvPr/>
          </p:nvPicPr>
          <p:blipFill>
            <a:blip r:embed="rId4"/>
            <a:stretch>
              <a:fillRect/>
            </a:stretch>
          </p:blipFill>
          <p:spPr>
            <a:xfrm>
              <a:off x="9987280" y="1111047"/>
              <a:ext cx="1278467" cy="1278467"/>
            </a:xfrm>
            <a:prstGeom prst="rect">
              <a:avLst/>
            </a:prstGeom>
          </p:spPr>
        </p:pic>
      </p:grpSp>
    </p:spTree>
    <p:extLst>
      <p:ext uri="{BB962C8B-B14F-4D97-AF65-F5344CB8AC3E}">
        <p14:creationId xmlns:p14="http://schemas.microsoft.com/office/powerpoint/2010/main" val="23262503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037DD22-A910-4CBC-AE43-407C4E078466}"/>
              </a:ext>
            </a:extLst>
          </p:cNvPr>
          <p:cNvSpPr>
            <a:spLocks noGrp="1"/>
          </p:cNvSpPr>
          <p:nvPr>
            <p:ph type="body" sz="quarter" idx="10"/>
          </p:nvPr>
        </p:nvSpPr>
        <p:spPr>
          <a:xfrm>
            <a:off x="2711624" y="692696"/>
            <a:ext cx="6444729" cy="792163"/>
          </a:xfrm>
        </p:spPr>
        <p:txBody>
          <a:bodyPr>
            <a:normAutofit/>
          </a:bodyPr>
          <a:lstStyle/>
          <a:p>
            <a:r>
              <a:rPr lang="zh-CN" altLang="en-US" dirty="0">
                <a:solidFill>
                  <a:schemeClr val="accent1"/>
                </a:solidFill>
                <a:cs typeface="+mn-ea"/>
                <a:sym typeface="+mn-lt"/>
              </a:rPr>
              <a:t>新 安 全 生 产 法 修 改 后 有 哪 些 变 化</a:t>
            </a:r>
          </a:p>
          <a:p>
            <a:endParaRPr lang="zh-CN" altLang="en-US" dirty="0"/>
          </a:p>
        </p:txBody>
      </p:sp>
      <p:sp>
        <p:nvSpPr>
          <p:cNvPr id="5" name="文本框 4">
            <a:extLst>
              <a:ext uri="{FF2B5EF4-FFF2-40B4-BE49-F238E27FC236}">
                <a16:creationId xmlns:a16="http://schemas.microsoft.com/office/drawing/2014/main" id="{B354D84C-6293-465F-9DF2-61E6F5D3C888}"/>
              </a:ext>
            </a:extLst>
          </p:cNvPr>
          <p:cNvSpPr txBox="1"/>
          <p:nvPr/>
        </p:nvSpPr>
        <p:spPr>
          <a:xfrm>
            <a:off x="983432" y="1843950"/>
            <a:ext cx="10441160" cy="3970318"/>
          </a:xfrm>
          <a:prstGeom prst="rect">
            <a:avLst/>
          </a:prstGeom>
          <a:noFill/>
        </p:spPr>
        <p:txBody>
          <a:bodyPr wrap="square" rtlCol="0">
            <a:spAutoFit/>
          </a:bodyPr>
          <a:lstStyle/>
          <a:p>
            <a:pPr indent="0">
              <a:lnSpc>
                <a:spcPct val="130000"/>
              </a:lnSpc>
              <a:spcBef>
                <a:spcPts val="0"/>
              </a:spcBef>
              <a:buNone/>
            </a:pPr>
            <a:r>
              <a:rPr lang="zh-CN" altLang="en-US" sz="2000" b="1" dirty="0">
                <a:solidFill>
                  <a:schemeClr val="bg2">
                    <a:lumMod val="10000"/>
                  </a:schemeClr>
                </a:solidFill>
                <a:cs typeface="+mn-ea"/>
                <a:sym typeface="+mn-lt"/>
              </a:rPr>
              <a:t>一、基础工作加强</a:t>
            </a:r>
            <a:endParaRPr lang="en-US" altLang="zh-CN" sz="2000" b="1" dirty="0">
              <a:solidFill>
                <a:schemeClr val="bg2">
                  <a:lumMod val="10000"/>
                </a:schemeClr>
              </a:solidFill>
              <a:cs typeface="+mn-ea"/>
              <a:sym typeface="+mn-lt"/>
            </a:endParaRPr>
          </a:p>
          <a:p>
            <a:pPr indent="0">
              <a:lnSpc>
                <a:spcPct val="130000"/>
              </a:lnSpc>
              <a:spcBef>
                <a:spcPts val="0"/>
              </a:spcBef>
              <a:buNone/>
            </a:pPr>
            <a:endParaRPr lang="en-US" altLang="zh-CN" sz="2000" b="1"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、标准化和隐患排查与治理成为全面改进安全生产工作的重要基础工作，发挥注册安全工程师的专业作用</a:t>
            </a:r>
            <a:endParaRPr lang="en-US" altLang="zh-CN" sz="2000" dirty="0">
              <a:solidFill>
                <a:schemeClr val="bg2">
                  <a:lumMod val="10000"/>
                </a:schemeClr>
              </a:solidFill>
              <a:cs typeface="+mn-ea"/>
              <a:sym typeface="+mn-lt"/>
            </a:endParaRPr>
          </a:p>
          <a:p>
            <a:pPr indent="0">
              <a:lnSpc>
                <a:spcPct val="130000"/>
              </a:lnSpc>
              <a:spcBef>
                <a:spcPts val="0"/>
              </a:spcBef>
              <a:buNone/>
            </a:pP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、在十八届三中全会决定的基础上定位乡镇政府的安全角色</a:t>
            </a:r>
            <a:endParaRPr lang="en-US" altLang="zh-CN" sz="2000" dirty="0">
              <a:solidFill>
                <a:schemeClr val="bg2">
                  <a:lumMod val="10000"/>
                </a:schemeClr>
              </a:solidFill>
              <a:cs typeface="+mn-ea"/>
              <a:sym typeface="+mn-lt"/>
            </a:endParaRPr>
          </a:p>
          <a:p>
            <a:pPr indent="0">
              <a:lnSpc>
                <a:spcPct val="130000"/>
              </a:lnSpc>
              <a:spcBef>
                <a:spcPts val="0"/>
              </a:spcBef>
              <a:buNone/>
            </a:pP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3</a:t>
            </a:r>
            <a:r>
              <a:rPr lang="zh-CN" altLang="en-US" sz="2000" dirty="0">
                <a:solidFill>
                  <a:schemeClr val="bg2">
                    <a:lumMod val="10000"/>
                  </a:schemeClr>
                </a:solidFill>
                <a:cs typeface="+mn-ea"/>
                <a:sym typeface="+mn-lt"/>
              </a:rPr>
              <a:t>、“组织制定并实施安全生产教育培训计划”纳入经营单位主要负责人职责范围，使培训这项基础工作具有责任基础</a:t>
            </a:r>
            <a:endParaRPr lang="en-US" altLang="zh-CN" sz="2000" dirty="0">
              <a:solidFill>
                <a:schemeClr val="bg2">
                  <a:lumMod val="10000"/>
                </a:schemeClr>
              </a:solidFill>
              <a:cs typeface="+mn-ea"/>
              <a:sym typeface="+mn-lt"/>
            </a:endParaRP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A4FECD1-FFB4-43CB-9CCD-1B8D9A0EA022}"/>
              </a:ext>
            </a:extLst>
          </p:cNvPr>
          <p:cNvSpPr txBox="1"/>
          <p:nvPr/>
        </p:nvSpPr>
        <p:spPr>
          <a:xfrm>
            <a:off x="957475" y="1916832"/>
            <a:ext cx="10009112" cy="2893100"/>
          </a:xfrm>
          <a:prstGeom prst="rect">
            <a:avLst/>
          </a:prstGeom>
          <a:noFill/>
        </p:spPr>
        <p:txBody>
          <a:bodyPr wrap="square" rtlCol="0">
            <a:spAutoFit/>
          </a:bodyPr>
          <a:lstStyle/>
          <a:p>
            <a:pPr indent="0">
              <a:lnSpc>
                <a:spcPct val="130000"/>
              </a:lnSpc>
              <a:spcBef>
                <a:spcPts val="0"/>
              </a:spcBef>
              <a:buNone/>
            </a:pPr>
            <a:r>
              <a:rPr lang="zh-CN" altLang="en-US" sz="2000" b="1" dirty="0">
                <a:solidFill>
                  <a:schemeClr val="bg2">
                    <a:lumMod val="10000"/>
                  </a:schemeClr>
                </a:solidFill>
                <a:cs typeface="+mn-ea"/>
                <a:sym typeface="+mn-lt"/>
              </a:rPr>
              <a:t>二、主体责任规定更加广泛、严格</a:t>
            </a:r>
            <a:endParaRPr lang="en-US" altLang="zh-CN" sz="2000" b="1" dirty="0">
              <a:solidFill>
                <a:schemeClr val="bg2">
                  <a:lumMod val="10000"/>
                </a:schemeClr>
              </a:solidFill>
              <a:cs typeface="+mn-ea"/>
              <a:sym typeface="+mn-lt"/>
            </a:endParaRPr>
          </a:p>
          <a:p>
            <a:pPr indent="0">
              <a:lnSpc>
                <a:spcPct val="130000"/>
              </a:lnSpc>
              <a:spcBef>
                <a:spcPts val="0"/>
              </a:spcBef>
              <a:buNone/>
            </a:pPr>
            <a:endParaRPr lang="en-US" altLang="zh-CN" sz="2000" b="1"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、规定了企业内安全生产责任的考核机制</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、规定了生产经营单位安全和费用的提取和使用要求</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3</a:t>
            </a:r>
            <a:r>
              <a:rPr lang="zh-CN" altLang="en-US" sz="2000" dirty="0">
                <a:solidFill>
                  <a:schemeClr val="bg2">
                    <a:lumMod val="10000"/>
                  </a:schemeClr>
                </a:solidFill>
                <a:cs typeface="+mn-ea"/>
                <a:sym typeface="+mn-lt"/>
              </a:rPr>
              <a:t>、安全生产机构和人员的配备和职责规定更加严格</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4</a:t>
            </a:r>
            <a:r>
              <a:rPr lang="zh-CN" altLang="en-US" sz="2000" dirty="0">
                <a:solidFill>
                  <a:schemeClr val="bg2">
                    <a:lumMod val="10000"/>
                  </a:schemeClr>
                </a:solidFill>
                <a:cs typeface="+mn-ea"/>
                <a:sym typeface="+mn-lt"/>
              </a:rPr>
              <a:t>、对一些主体提出了新的行为或者能力要求</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5</a:t>
            </a:r>
            <a:r>
              <a:rPr lang="zh-CN" altLang="en-US" sz="2000" dirty="0">
                <a:solidFill>
                  <a:schemeClr val="bg2">
                    <a:lumMod val="10000"/>
                  </a:schemeClr>
                </a:solidFill>
                <a:cs typeface="+mn-ea"/>
                <a:sym typeface="+mn-lt"/>
              </a:rPr>
              <a:t>、进一步明确了承发包方的安全和责任</a:t>
            </a:r>
          </a:p>
        </p:txBody>
      </p:sp>
      <p:sp>
        <p:nvSpPr>
          <p:cNvPr id="4" name="文本占位符 3">
            <a:extLst>
              <a:ext uri="{FF2B5EF4-FFF2-40B4-BE49-F238E27FC236}">
                <a16:creationId xmlns:a16="http://schemas.microsoft.com/office/drawing/2014/main" id="{487D35E3-3DF0-4818-BA5E-9E13A62BE008}"/>
              </a:ext>
            </a:extLst>
          </p:cNvPr>
          <p:cNvSpPr>
            <a:spLocks noGrp="1"/>
          </p:cNvSpPr>
          <p:nvPr>
            <p:ph type="body" sz="quarter" idx="10"/>
          </p:nvPr>
        </p:nvSpPr>
        <p:spPr>
          <a:xfrm>
            <a:off x="2711624" y="692696"/>
            <a:ext cx="6444729" cy="792163"/>
          </a:xfrm>
        </p:spPr>
        <p:txBody>
          <a:bodyPr>
            <a:normAutofit/>
          </a:bodyPr>
          <a:lstStyle/>
          <a:p>
            <a:r>
              <a:rPr lang="zh-CN" altLang="en-US" dirty="0">
                <a:solidFill>
                  <a:schemeClr val="accent1"/>
                </a:solidFill>
                <a:cs typeface="+mn-ea"/>
                <a:sym typeface="+mn-lt"/>
              </a:rPr>
              <a:t>新 安 全 生 产 法 修 改 后 有 哪 些 变 化</a:t>
            </a:r>
          </a:p>
          <a:p>
            <a:endParaRPr lang="zh-CN" altLang="en-US" dirty="0"/>
          </a:p>
        </p:txBody>
      </p:sp>
      <p:sp>
        <p:nvSpPr>
          <p:cNvPr id="6" name="矩形 5">
            <a:extLst>
              <a:ext uri="{FF2B5EF4-FFF2-40B4-BE49-F238E27FC236}">
                <a16:creationId xmlns:a16="http://schemas.microsoft.com/office/drawing/2014/main" id="{E264D775-6A82-4092-AB64-5D707AD4B638}"/>
              </a:ext>
            </a:extLst>
          </p:cNvPr>
          <p:cNvSpPr/>
          <p:nvPr/>
        </p:nvSpPr>
        <p:spPr>
          <a:xfrm>
            <a:off x="7752184" y="1628800"/>
            <a:ext cx="3373460" cy="440088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95CC3A1-57BC-439E-9016-890284BD60B2}"/>
              </a:ext>
            </a:extLst>
          </p:cNvPr>
          <p:cNvSpPr txBox="1"/>
          <p:nvPr/>
        </p:nvSpPr>
        <p:spPr>
          <a:xfrm>
            <a:off x="983432" y="1916832"/>
            <a:ext cx="10369152" cy="4401205"/>
          </a:xfrm>
          <a:prstGeom prst="rect">
            <a:avLst/>
          </a:prstGeom>
          <a:noFill/>
        </p:spPr>
        <p:txBody>
          <a:bodyPr wrap="square" rtlCol="0">
            <a:spAutoFit/>
          </a:bodyPr>
          <a:lstStyle/>
          <a:p>
            <a:pPr indent="0">
              <a:lnSpc>
                <a:spcPct val="130000"/>
              </a:lnSpc>
              <a:spcBef>
                <a:spcPts val="0"/>
              </a:spcBef>
              <a:buNone/>
            </a:pPr>
            <a:r>
              <a:rPr lang="zh-CN" altLang="en-US" sz="2000" b="1" dirty="0">
                <a:solidFill>
                  <a:schemeClr val="bg2">
                    <a:lumMod val="10000"/>
                  </a:schemeClr>
                </a:solidFill>
                <a:cs typeface="+mn-ea"/>
                <a:sym typeface="+mn-lt"/>
              </a:rPr>
              <a:t>三、法律责任更加宽严相济</a:t>
            </a:r>
            <a:endParaRPr lang="en-US" altLang="zh-CN" sz="2000" b="1" dirty="0">
              <a:solidFill>
                <a:schemeClr val="bg2">
                  <a:lumMod val="10000"/>
                </a:schemeClr>
              </a:solidFill>
              <a:cs typeface="+mn-ea"/>
              <a:sym typeface="+mn-lt"/>
            </a:endParaRPr>
          </a:p>
          <a:p>
            <a:pPr indent="0">
              <a:lnSpc>
                <a:spcPct val="130000"/>
              </a:lnSpc>
              <a:spcBef>
                <a:spcPts val="0"/>
              </a:spcBef>
              <a:buNone/>
            </a:pPr>
            <a:endParaRPr lang="en-US" altLang="zh-CN" sz="2000" b="1"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、加重了对生产经营单位主要负责人的行政处罚</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、加重了对中介机构违法行为的处罚</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3</a:t>
            </a:r>
            <a:r>
              <a:rPr lang="zh-CN" altLang="en-US" sz="2000" dirty="0">
                <a:solidFill>
                  <a:schemeClr val="bg2">
                    <a:lumMod val="10000"/>
                  </a:schemeClr>
                </a:solidFill>
                <a:cs typeface="+mn-ea"/>
                <a:sym typeface="+mn-lt"/>
              </a:rPr>
              <a:t>、强化了行政处罚的双罚制度，既处罚企业，又处罚企业内的责任人</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4</a:t>
            </a:r>
            <a:r>
              <a:rPr lang="zh-CN" altLang="en-US" sz="2000" dirty="0">
                <a:solidFill>
                  <a:schemeClr val="bg2">
                    <a:lumMod val="10000"/>
                  </a:schemeClr>
                </a:solidFill>
                <a:cs typeface="+mn-ea"/>
                <a:sym typeface="+mn-lt"/>
              </a:rPr>
              <a:t>、严格了监管人员的行政责任，如在监督检查中发现重大安全生产隐患，不依法及时处理的，给予降级或者撤职处分</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5</a:t>
            </a:r>
            <a:r>
              <a:rPr lang="zh-CN" altLang="en-US" sz="2000" dirty="0">
                <a:solidFill>
                  <a:schemeClr val="bg2">
                    <a:lumMod val="10000"/>
                  </a:schemeClr>
                </a:solidFill>
                <a:cs typeface="+mn-ea"/>
                <a:sym typeface="+mn-lt"/>
              </a:rPr>
              <a:t>、更加严厉对生产经营单位的行政处罚</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6</a:t>
            </a:r>
            <a:r>
              <a:rPr lang="zh-CN" altLang="en-US" sz="2000" dirty="0">
                <a:solidFill>
                  <a:schemeClr val="bg2">
                    <a:lumMod val="10000"/>
                  </a:schemeClr>
                </a:solidFill>
                <a:cs typeface="+mn-ea"/>
                <a:sym typeface="+mn-lt"/>
              </a:rPr>
              <a:t>、规定了不同的处罚幅度，宽严相济，如对于危害较大的违法行为和一般的违法行为</a:t>
            </a:r>
          </a:p>
          <a:p>
            <a:pPr indent="0">
              <a:lnSpc>
                <a:spcPct val="130000"/>
              </a:lnSpc>
              <a:spcBef>
                <a:spcPts val="0"/>
              </a:spcBef>
              <a:buNone/>
            </a:pPr>
            <a:endParaRPr lang="en-US" altLang="zh-CN" sz="2000" dirty="0">
              <a:solidFill>
                <a:schemeClr val="bg2">
                  <a:lumMod val="10000"/>
                </a:schemeClr>
              </a:solidFill>
              <a:cs typeface="+mn-ea"/>
              <a:sym typeface="+mn-lt"/>
            </a:endParaRPr>
          </a:p>
          <a:p>
            <a:endParaRPr lang="zh-CN" altLang="en-US" sz="2000" dirty="0">
              <a:solidFill>
                <a:schemeClr val="bg2">
                  <a:lumMod val="10000"/>
                </a:schemeClr>
              </a:solidFill>
              <a:cs typeface="+mn-ea"/>
            </a:endParaRPr>
          </a:p>
        </p:txBody>
      </p:sp>
      <p:sp>
        <p:nvSpPr>
          <p:cNvPr id="5" name="文本占位符 4">
            <a:extLst>
              <a:ext uri="{FF2B5EF4-FFF2-40B4-BE49-F238E27FC236}">
                <a16:creationId xmlns:a16="http://schemas.microsoft.com/office/drawing/2014/main" id="{25B96E07-B45B-42A6-B5EC-8E22219F88F3}"/>
              </a:ext>
            </a:extLst>
          </p:cNvPr>
          <p:cNvSpPr>
            <a:spLocks noGrp="1"/>
          </p:cNvSpPr>
          <p:nvPr>
            <p:ph type="body" sz="quarter" idx="10"/>
          </p:nvPr>
        </p:nvSpPr>
        <p:spPr>
          <a:xfrm>
            <a:off x="2873635" y="692696"/>
            <a:ext cx="6444729" cy="792163"/>
          </a:xfrm>
        </p:spPr>
        <p:txBody>
          <a:bodyPr>
            <a:normAutofit/>
          </a:bodyPr>
          <a:lstStyle/>
          <a:p>
            <a:r>
              <a:rPr lang="zh-CN" altLang="en-US" dirty="0">
                <a:solidFill>
                  <a:schemeClr val="accent1"/>
                </a:solidFill>
                <a:cs typeface="+mn-ea"/>
                <a:sym typeface="+mn-lt"/>
              </a:rPr>
              <a:t>新 安 全 生 产 法 修 改 后 有 哪 些 变 化</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5005B24-944B-41A5-9899-A5199E846A06}"/>
              </a:ext>
            </a:extLst>
          </p:cNvPr>
          <p:cNvSpPr>
            <a:spLocks noGrp="1"/>
          </p:cNvSpPr>
          <p:nvPr>
            <p:ph type="body" sz="quarter" idx="10"/>
          </p:nvPr>
        </p:nvSpPr>
        <p:spPr>
          <a:xfrm>
            <a:off x="2837632" y="692696"/>
            <a:ext cx="6516736" cy="792163"/>
          </a:xfrm>
        </p:spPr>
        <p:txBody>
          <a:bodyPr>
            <a:normAutofit/>
          </a:bodyPr>
          <a:lstStyle/>
          <a:p>
            <a:r>
              <a:rPr lang="zh-CN" altLang="en-US" dirty="0">
                <a:solidFill>
                  <a:schemeClr val="accent1"/>
                </a:solidFill>
                <a:cs typeface="+mn-ea"/>
                <a:sym typeface="+mn-lt"/>
              </a:rPr>
              <a:t>新 安 全 生 产 法 修 改 后 有 哪 些 变 化</a:t>
            </a:r>
          </a:p>
          <a:p>
            <a:endParaRPr lang="zh-CN" altLang="en-US" dirty="0"/>
          </a:p>
        </p:txBody>
      </p:sp>
      <p:sp>
        <p:nvSpPr>
          <p:cNvPr id="4" name="文本框 3">
            <a:extLst>
              <a:ext uri="{FF2B5EF4-FFF2-40B4-BE49-F238E27FC236}">
                <a16:creationId xmlns:a16="http://schemas.microsoft.com/office/drawing/2014/main" id="{78330A1B-2F91-4C0E-86CD-92BCFC901923}"/>
              </a:ext>
            </a:extLst>
          </p:cNvPr>
          <p:cNvSpPr txBox="1"/>
          <p:nvPr/>
        </p:nvSpPr>
        <p:spPr>
          <a:xfrm>
            <a:off x="993478" y="1844824"/>
            <a:ext cx="10431113" cy="3293209"/>
          </a:xfrm>
          <a:prstGeom prst="rect">
            <a:avLst/>
          </a:prstGeom>
          <a:noFill/>
        </p:spPr>
        <p:txBody>
          <a:bodyPr wrap="square" rtlCol="0">
            <a:spAutoFit/>
          </a:bodyPr>
          <a:lstStyle/>
          <a:p>
            <a:pPr indent="0">
              <a:lnSpc>
                <a:spcPct val="130000"/>
              </a:lnSpc>
              <a:spcBef>
                <a:spcPts val="0"/>
              </a:spcBef>
              <a:buNone/>
            </a:pPr>
            <a:r>
              <a:rPr lang="zh-CN" altLang="en-US" sz="2000" b="1" dirty="0">
                <a:solidFill>
                  <a:schemeClr val="bg2">
                    <a:lumMod val="10000"/>
                  </a:schemeClr>
                </a:solidFill>
                <a:cs typeface="+mn-ea"/>
                <a:sym typeface="+mn-lt"/>
              </a:rPr>
              <a:t>四、监管方式转变</a:t>
            </a:r>
            <a:endParaRPr lang="en-US" altLang="zh-CN" sz="2000" b="1" dirty="0">
              <a:solidFill>
                <a:schemeClr val="bg2">
                  <a:lumMod val="10000"/>
                </a:schemeClr>
              </a:solidFill>
              <a:cs typeface="+mn-ea"/>
              <a:sym typeface="+mn-lt"/>
            </a:endParaRPr>
          </a:p>
          <a:p>
            <a:pPr indent="0">
              <a:lnSpc>
                <a:spcPct val="130000"/>
              </a:lnSpc>
              <a:spcBef>
                <a:spcPts val="0"/>
              </a:spcBef>
              <a:buNone/>
            </a:pPr>
            <a:endParaRPr lang="en-US" altLang="zh-CN" sz="2000" b="1"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1</a:t>
            </a:r>
            <a:r>
              <a:rPr lang="zh-CN" altLang="en-US" sz="2000" dirty="0">
                <a:solidFill>
                  <a:schemeClr val="bg2">
                    <a:lumMod val="10000"/>
                  </a:schemeClr>
                </a:solidFill>
                <a:cs typeface="+mn-ea"/>
                <a:sym typeface="+mn-lt"/>
              </a:rPr>
              <a:t>、规定了安全生产规划的监管制度</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2</a:t>
            </a:r>
            <a:r>
              <a:rPr lang="zh-CN" altLang="en-US" sz="2000" dirty="0">
                <a:solidFill>
                  <a:schemeClr val="bg2">
                    <a:lumMod val="10000"/>
                  </a:schemeClr>
                </a:solidFill>
                <a:cs typeface="+mn-ea"/>
                <a:sym typeface="+mn-lt"/>
              </a:rPr>
              <a:t>、参照安委会的职责，要求国务院和地方各级人民政府建立健全协调机制，发挥地方在监管中的作用</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3</a:t>
            </a:r>
            <a:r>
              <a:rPr lang="zh-CN" altLang="en-US" sz="2000" dirty="0">
                <a:solidFill>
                  <a:schemeClr val="bg2">
                    <a:lumMod val="10000"/>
                  </a:schemeClr>
                </a:solidFill>
                <a:cs typeface="+mn-ea"/>
                <a:sym typeface="+mn-lt"/>
              </a:rPr>
              <a:t>、在精简审批的基础上优化管理流程和方法</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4</a:t>
            </a:r>
            <a:r>
              <a:rPr lang="zh-CN" altLang="en-US" sz="2000" dirty="0">
                <a:solidFill>
                  <a:schemeClr val="bg2">
                    <a:lumMod val="10000"/>
                  </a:schemeClr>
                </a:solidFill>
                <a:cs typeface="+mn-ea"/>
                <a:sym typeface="+mn-lt"/>
              </a:rPr>
              <a:t>、创新性规定，引入了信用管理的模式、分类分级监管的体制和年度监督检查计划的机制</a:t>
            </a:r>
            <a:endParaRPr lang="en-US" altLang="zh-CN" sz="2000" dirty="0">
              <a:solidFill>
                <a:schemeClr val="bg2">
                  <a:lumMod val="10000"/>
                </a:schemeClr>
              </a:solidFill>
              <a:cs typeface="+mn-ea"/>
              <a:sym typeface="+mn-lt"/>
            </a:endParaRPr>
          </a:p>
          <a:p>
            <a:pPr indent="0">
              <a:lnSpc>
                <a:spcPct val="130000"/>
              </a:lnSpc>
              <a:spcBef>
                <a:spcPts val="0"/>
              </a:spcBef>
              <a:buNone/>
            </a:pPr>
            <a:r>
              <a:rPr lang="en-US" altLang="zh-CN" sz="2000" dirty="0">
                <a:solidFill>
                  <a:schemeClr val="bg2">
                    <a:lumMod val="10000"/>
                  </a:schemeClr>
                </a:solidFill>
                <a:cs typeface="+mn-ea"/>
                <a:sym typeface="+mn-lt"/>
              </a:rPr>
              <a:t>5</a:t>
            </a:r>
            <a:r>
              <a:rPr lang="zh-CN" altLang="en-US" sz="2000" dirty="0">
                <a:solidFill>
                  <a:schemeClr val="bg2">
                    <a:lumMod val="10000"/>
                  </a:schemeClr>
                </a:solidFill>
                <a:cs typeface="+mn-ea"/>
                <a:sym typeface="+mn-lt"/>
              </a:rPr>
              <a:t>、手段更加强硬，扩大了负有安全生产监管职责的部门的查封或扣押的权力</a:t>
            </a:r>
          </a:p>
        </p:txBody>
      </p:sp>
    </p:spTree>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文本框 18"/>
          <p:cNvSpPr txBox="1"/>
          <p:nvPr/>
        </p:nvSpPr>
        <p:spPr>
          <a:xfrm>
            <a:off x="654475" y="663872"/>
            <a:ext cx="6279727" cy="6054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我不是您的“文件夹”，我只提供“</a:t>
            </a:r>
            <a:r>
              <a:rPr kumimoji="0" lang="zh-CN" altLang="en-US" sz="1867"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精品</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更多免费资料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，请添加并私信“</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安小应</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，微信号：</a:t>
            </a:r>
            <a:r>
              <a:rPr kumimoji="0" lang="zh-CN" altLang="en-US"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ansying</a:t>
            </a:r>
            <a:r>
              <a:rPr kumimoji="0" lang="en-US" altLang="zh-CN" sz="1467"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cysafety</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654473" y="1766232"/>
            <a:ext cx="6668347" cy="564322"/>
          </a:xfrm>
          <a:prstGeom prst="rect">
            <a:avLst/>
          </a:prstGeom>
          <a:noFill/>
        </p:spPr>
        <p:txBody>
          <a:bodyPr wrap="squar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① 周一至周五，</a:t>
            </a:r>
            <a:r>
              <a:rPr kumimoji="0" lang="zh-CN" altLang="en-US" sz="1600"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每日更新</a:t>
            </a:r>
            <a:r>
              <a:rPr kumimoji="0" lang="zh-CN" altLang="en-US" sz="1600" b="1"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周六日不定时更新❗</a:t>
            </a:r>
            <a:endPar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② </a:t>
            </a:r>
            <a:r>
              <a:rPr kumimoji="0" lang="zh-CN" altLang="en-US" sz="1467" b="0" i="0" u="none" strike="noStrike" kern="1200" cap="none" spc="0" normalizeH="0" baseline="0" noProof="0" smtClean="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成员</a:t>
            </a:r>
            <a:r>
              <a:rPr kumimoji="0" lang="zh-CN" altLang="en-US" sz="1467"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资料查询服务，把您需要的资料告诉我，我会尽量为您查找❗</a:t>
            </a:r>
          </a:p>
        </p:txBody>
      </p:sp>
      <p:grpSp>
        <p:nvGrpSpPr>
          <p:cNvPr id="21" name="组合 20"/>
          <p:cNvGrpSpPr/>
          <p:nvPr/>
        </p:nvGrpSpPr>
        <p:grpSpPr>
          <a:xfrm>
            <a:off x="0" y="2802684"/>
            <a:ext cx="12192000" cy="4055315"/>
            <a:chOff x="0" y="3058717"/>
            <a:chExt cx="12192000" cy="3799284"/>
          </a:xfrm>
        </p:grpSpPr>
        <p:sp>
          <p:nvSpPr>
            <p:cNvPr id="24" name="矩形 23"/>
            <p:cNvSpPr/>
            <p:nvPr/>
          </p:nvSpPr>
          <p:spPr>
            <a:xfrm>
              <a:off x="0" y="3058717"/>
              <a:ext cx="12192000" cy="3799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62095" y="3205792"/>
              <a:ext cx="10821247" cy="3503523"/>
              <a:chOff x="496571" y="2272349"/>
              <a:chExt cx="8115935" cy="2627642"/>
            </a:xfrm>
          </p:grpSpPr>
          <p:sp>
            <p:nvSpPr>
              <p:cNvPr id="30" name="文本框 29"/>
              <p:cNvSpPr txBox="1"/>
              <p:nvPr/>
            </p:nvSpPr>
            <p:spPr>
              <a:xfrm>
                <a:off x="496571" y="2272349"/>
                <a:ext cx="430085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【安应独家PPT】</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安应出品，必属精品</a:t>
                </a: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❗安应制作公开的精品PPT资料，被各大公众号疯传转载。这里可以获得全部独家资料，每日至少更新一篇精品PPT❗</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【最新法规标准追踪】</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每月更新追踪最新EHS法律法规及国标行标，定期发布汇总分类清单❗</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【工具手册电子书】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定期更新EHS及企业管理相关工具手册及电子书PDF，全部都是精品筛选，安全人必备的工具类资料❗</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【管理台账范本】</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汇集各类EHS管理台账范本，规章制度、操作规程、应急预案、检查表格、隐患排查、风险管控、演讲稿、合同范本…帮你一网打尽❗</a:t>
                </a: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【视频培训课程】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汇总上传优质EHS视频课程资料，内容经典，清晰度高，丰富你的安全知识，扩充你的培训素材❗</a:t>
                </a:r>
              </a:p>
            </p:txBody>
          </p:sp>
          <p:sp>
            <p:nvSpPr>
              <p:cNvPr id="32" name="文本框 31"/>
              <p:cNvSpPr txBox="1"/>
              <p:nvPr/>
            </p:nvSpPr>
            <p:spPr>
              <a:xfrm>
                <a:off x="5021581" y="2272349"/>
                <a:ext cx="3590925" cy="2627642"/>
              </a:xfrm>
              <a:prstGeom prst="rect">
                <a:avLst/>
              </a:prstGeom>
              <a:noFill/>
            </p:spPr>
            <p:txBody>
              <a:bodyPr wrap="square" rtlCol="0" anchor="ctr" anchorCtr="0">
                <a:spAutoFit/>
              </a:bodyPr>
              <a:lstStyle/>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【PPT读书】</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工作太忙，生活太累，自己太懒，总之看完一本好书越来越难❗没关系，一篇PPT带你阅读整本书籍精华，还附加原版电子书下载❗</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【宣教挂图展板手册】</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专业美工设计EHS宣教挂图展板手册，所有文件均提供PS或AI可编辑原稿❗宣教活动再也不用求人❗</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【经典事故案例】</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数千篇典型事故案例及完整事故调查报告，定期追踪更新❗支持“事故类型”检索查询，“一切事故皆可避免”❗</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【最全MSDS管理】</a:t>
                </a:r>
                <a:endPar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just" defTabSz="1219140" rtl="0" eaLnBrk="1" fontAlgn="auto" latinLnBrk="0" hangingPunct="1">
                  <a:lnSpc>
                    <a:spcPts val="2000"/>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涵盖《危险化学品目录》涉及所有危化品资料，提供化学品安全技术说明书、化学品安全技术标签、国际化学品安全卡以及职业病危害告知卡下载❗</a:t>
                </a:r>
              </a:p>
            </p:txBody>
          </p:sp>
        </p:grpSp>
      </p:grpSp>
      <p:sp>
        <p:nvSpPr>
          <p:cNvPr id="33" name="文本框 32"/>
          <p:cNvSpPr txBox="1"/>
          <p:nvPr/>
        </p:nvSpPr>
        <p:spPr>
          <a:xfrm>
            <a:off x="654473" y="2351279"/>
            <a:ext cx="1281120" cy="420564"/>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星盟特色</a:t>
            </a:r>
          </a:p>
        </p:txBody>
      </p:sp>
      <p:sp>
        <p:nvSpPr>
          <p:cNvPr id="34" name="文本框 33"/>
          <p:cNvSpPr txBox="1"/>
          <p:nvPr/>
        </p:nvSpPr>
        <p:spPr>
          <a:xfrm>
            <a:off x="654474" y="280332"/>
            <a:ext cx="2375971"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EHS资料的品质控</a:t>
            </a:r>
          </a:p>
        </p:txBody>
      </p:sp>
      <p:sp>
        <p:nvSpPr>
          <p:cNvPr id="35" name="文本框 34"/>
          <p:cNvSpPr txBox="1"/>
          <p:nvPr/>
        </p:nvSpPr>
        <p:spPr>
          <a:xfrm>
            <a:off x="654473" y="1352212"/>
            <a:ext cx="1281120" cy="420564"/>
          </a:xfrm>
          <a:prstGeom prst="rect">
            <a:avLst/>
          </a:prstGeom>
          <a:noFill/>
        </p:spPr>
        <p:txBody>
          <a:bodyPr wrap="none" rtlCol="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sym typeface="+mn-ea"/>
              </a:rPr>
              <a:t>萌主承诺</a:t>
            </a:r>
            <a:endParaRPr kumimoji="0" lang="zh-CN" altLang="en-US" sz="2133" b="1"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7216323" y="738585"/>
            <a:ext cx="512897" cy="1955800"/>
          </a:xfrm>
          <a:prstGeom prst="rect">
            <a:avLst/>
          </a:prstGeom>
          <a:noFill/>
        </p:spPr>
        <p:txBody>
          <a:bodyPr vert="eaVert"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a:ln>
                  <a:noFill/>
                </a:ln>
                <a:solidFill>
                  <a:prstClr val="black">
                    <a:lumMod val="75000"/>
                    <a:lumOff val="25000"/>
                  </a:prstClr>
                </a:solidFill>
                <a:effectLst/>
                <a:uLnTx/>
                <a:uFillTx/>
                <a:latin typeface="造字工房星岩(非商用）常规体" charset="-122"/>
                <a:ea typeface="造字工房星岩(非商用）常规体" charset="-122"/>
                <a:cs typeface="+mn-cs"/>
              </a:rPr>
              <a:t>你还在等什么</a:t>
            </a:r>
          </a:p>
        </p:txBody>
      </p:sp>
      <p:grpSp>
        <p:nvGrpSpPr>
          <p:cNvPr id="37" name="组合 36"/>
          <p:cNvGrpSpPr/>
          <p:nvPr/>
        </p:nvGrpSpPr>
        <p:grpSpPr>
          <a:xfrm>
            <a:off x="7853682" y="738040"/>
            <a:ext cx="3541607" cy="1601895"/>
            <a:chOff x="7853682" y="1021504"/>
            <a:chExt cx="3541607" cy="1601895"/>
          </a:xfrm>
        </p:grpSpPr>
        <p:sp>
          <p:nvSpPr>
            <p:cNvPr id="38" name="矩形 37"/>
            <p:cNvSpPr/>
            <p:nvPr/>
          </p:nvSpPr>
          <p:spPr>
            <a:xfrm>
              <a:off x="7853682" y="1554059"/>
              <a:ext cx="3541607" cy="1069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文本框 38"/>
            <p:cNvSpPr txBox="1"/>
            <p:nvPr/>
          </p:nvSpPr>
          <p:spPr>
            <a:xfrm>
              <a:off x="7884160" y="1721698"/>
              <a:ext cx="2052320" cy="759182"/>
            </a:xfrm>
            <a:prstGeom prst="rect">
              <a:avLst/>
            </a:prstGeom>
            <a:noFill/>
          </p:spPr>
          <p:txBody>
            <a:bodyPr wrap="square" rtlCol="0" anchor="t">
              <a:spAutoFit/>
            </a:bodyPr>
            <a:lstStyle/>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立即扫码加入</a:t>
              </a:r>
              <a:endParaRPr kumimoji="0" lang="zh-CN" altLang="en-US" sz="16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ctr" defTabSz="1219140" rtl="0" eaLnBrk="1" fontAlgn="auto" latinLnBrk="0" hangingPunct="1">
                <a:lnSpc>
                  <a:spcPts val="2587"/>
                </a:lnSpc>
                <a:spcBef>
                  <a:spcPts val="0"/>
                </a:spcBef>
                <a:spcAft>
                  <a:spcPts val="0"/>
                </a:spcAft>
                <a:buClrTx/>
                <a:buSzTx/>
                <a:buFontTx/>
                <a:buNone/>
                <a:tabLst/>
                <a:defRPr/>
              </a:pP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安应</a:t>
              </a:r>
              <a:r>
                <a:rPr kumimoji="0" lang="en-US" altLang="zh-CN"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vs</a:t>
              </a:r>
              <a:r>
                <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安全</a:t>
              </a:r>
              <a:r>
                <a:rPr kumimoji="0" lang="zh-CN" altLang="en-US" sz="1733" b="1" i="0" u="none" strike="noStrike" kern="120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rPr>
                <a:t>人联盟</a:t>
              </a:r>
              <a:endParaRPr kumimoji="0" lang="zh-CN" altLang="en-US" sz="1733"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40" name="组合 39"/>
            <p:cNvGrpSpPr/>
            <p:nvPr/>
          </p:nvGrpSpPr>
          <p:grpSpPr>
            <a:xfrm>
              <a:off x="8567420" y="1021504"/>
              <a:ext cx="736600" cy="736600"/>
              <a:chOff x="10191" y="695"/>
              <a:chExt cx="870" cy="870"/>
            </a:xfrm>
          </p:grpSpPr>
          <p:sp>
            <p:nvSpPr>
              <p:cNvPr id="42" name="椭圆 41"/>
              <p:cNvSpPr/>
              <p:nvPr/>
            </p:nvSpPr>
            <p:spPr>
              <a:xfrm>
                <a:off x="10191" y="695"/>
                <a:ext cx="870" cy="8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3" name="图片 42" descr="安应答题游戏小程序（定稿）-29"/>
              <p:cNvPicPr>
                <a:picLocks noChangeAspect="1"/>
              </p:cNvPicPr>
              <p:nvPr/>
            </p:nvPicPr>
            <p:blipFill>
              <a:blip r:embed="rId3"/>
              <a:stretch>
                <a:fillRect/>
              </a:stretch>
            </p:blipFill>
            <p:spPr>
              <a:xfrm>
                <a:off x="10323" y="848"/>
                <a:ext cx="607" cy="564"/>
              </a:xfrm>
              <a:prstGeom prst="rect">
                <a:avLst/>
              </a:prstGeom>
            </p:spPr>
          </p:pic>
        </p:grpSp>
        <p:pic>
          <p:nvPicPr>
            <p:cNvPr id="41" name="图片 40"/>
            <p:cNvPicPr>
              <a:picLocks noChangeAspect="1"/>
            </p:cNvPicPr>
            <p:nvPr/>
          </p:nvPicPr>
          <p:blipFill>
            <a:blip r:embed="rId4"/>
            <a:stretch>
              <a:fillRect/>
            </a:stretch>
          </p:blipFill>
          <p:spPr>
            <a:xfrm>
              <a:off x="9987280" y="1111047"/>
              <a:ext cx="1278467" cy="1278467"/>
            </a:xfrm>
            <a:prstGeom prst="rect">
              <a:avLst/>
            </a:prstGeom>
          </p:spPr>
        </p:pic>
      </p:grpSp>
    </p:spTree>
    <p:extLst>
      <p:ext uri="{BB962C8B-B14F-4D97-AF65-F5344CB8AC3E}">
        <p14:creationId xmlns:p14="http://schemas.microsoft.com/office/powerpoint/2010/main" val="251583238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6BAE3E58-7F67-4C26-A67C-25D79F152679}"/>
              </a:ext>
            </a:extLst>
          </p:cNvPr>
          <p:cNvSpPr/>
          <p:nvPr/>
        </p:nvSpPr>
        <p:spPr>
          <a:xfrm>
            <a:off x="3684729" y="1894473"/>
            <a:ext cx="4822541" cy="1532727"/>
          </a:xfrm>
          <a:prstGeom prst="rect">
            <a:avLst/>
          </a:prstGeom>
          <a:noFill/>
        </p:spPr>
        <p:txBody>
          <a:bodyPr wrap="square">
            <a:spAutoFit/>
          </a:bodyPr>
          <a:lstStyle/>
          <a:p>
            <a:pPr algn="dist">
              <a:lnSpc>
                <a:spcPct val="130000"/>
              </a:lnSpc>
            </a:pPr>
            <a:r>
              <a:rPr lang="zh-CN" altLang="en-US" sz="7200" b="1" dirty="0">
                <a:solidFill>
                  <a:srgbClr val="C00000"/>
                </a:solidFill>
                <a:latin typeface="微软雅黑" panose="020B0503020204020204" pitchFamily="34" charset="-122"/>
                <a:ea typeface="微软雅黑" panose="020B0503020204020204" pitchFamily="34" charset="-122"/>
                <a:cs typeface="+mn-ea"/>
                <a:sym typeface="+mn-lt"/>
              </a:rPr>
              <a:t>谢谢观看</a:t>
            </a:r>
          </a:p>
        </p:txBody>
      </p:sp>
      <p:pic>
        <p:nvPicPr>
          <p:cNvPr id="6" name="图片 5">
            <a:extLst>
              <a:ext uri="{FF2B5EF4-FFF2-40B4-BE49-F238E27FC236}">
                <a16:creationId xmlns:a16="http://schemas.microsoft.com/office/drawing/2014/main" id="{5B6C7033-82B6-4EE1-9501-36F40586AE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896" y="332656"/>
            <a:ext cx="2521901" cy="1681267"/>
          </a:xfrm>
          <a:prstGeom prst="rect">
            <a:avLst/>
          </a:prstGeom>
        </p:spPr>
      </p:pic>
      <p:sp>
        <p:nvSpPr>
          <p:cNvPr id="8" name="矩形 7">
            <a:extLst>
              <a:ext uri="{FF2B5EF4-FFF2-40B4-BE49-F238E27FC236}">
                <a16:creationId xmlns:a16="http://schemas.microsoft.com/office/drawing/2014/main" id="{0D5BEB82-3956-491C-BCAB-189C3086DFFE}"/>
              </a:ext>
            </a:extLst>
          </p:cNvPr>
          <p:cNvSpPr/>
          <p:nvPr/>
        </p:nvSpPr>
        <p:spPr>
          <a:xfrm>
            <a:off x="4871864" y="3717032"/>
            <a:ext cx="2448272" cy="480247"/>
          </a:xfrm>
          <a:prstGeom prst="rect">
            <a:avLst/>
          </a:prstGeom>
          <a:solidFill>
            <a:srgbClr val="D7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400" dirty="0"/>
              <a:t>汇报人：觅知网</a:t>
            </a:r>
          </a:p>
        </p:txBody>
      </p:sp>
      <p:sp>
        <p:nvSpPr>
          <p:cNvPr id="7" name="矩形 6">
            <a:extLst>
              <a:ext uri="{FF2B5EF4-FFF2-40B4-BE49-F238E27FC236}">
                <a16:creationId xmlns:a16="http://schemas.microsoft.com/office/drawing/2014/main" id="{744E4D39-86F1-4C93-B90B-CF385971F851}"/>
              </a:ext>
            </a:extLst>
          </p:cNvPr>
          <p:cNvSpPr/>
          <p:nvPr/>
        </p:nvSpPr>
        <p:spPr>
          <a:xfrm>
            <a:off x="3073659" y="3140968"/>
            <a:ext cx="6048672" cy="572464"/>
          </a:xfrm>
          <a:prstGeom prst="rect">
            <a:avLst/>
          </a:prstGeom>
          <a:noFill/>
        </p:spPr>
        <p:txBody>
          <a:bodyPr wrap="square">
            <a:spAutoFit/>
          </a:bodyPr>
          <a:lstStyle/>
          <a:p>
            <a:pPr algn="dist">
              <a:lnSpc>
                <a:spcPct val="130000"/>
              </a:lnSpc>
            </a:pPr>
            <a:r>
              <a:rPr lang="en-US" altLang="zh-CN" sz="2400" dirty="0">
                <a:solidFill>
                  <a:srgbClr val="C00000"/>
                </a:solidFill>
                <a:latin typeface="微软雅黑" panose="020B0503020204020204" pitchFamily="34" charset="-122"/>
                <a:ea typeface="微软雅黑" panose="020B0503020204020204" pitchFamily="34" charset="-122"/>
                <a:cs typeface="+mn-ea"/>
                <a:sym typeface="+mn-lt"/>
              </a:rPr>
              <a:t>LAW ON SAFETY IN PRODUCTION</a:t>
            </a:r>
            <a:endParaRPr lang="zh-CN" altLang="en-US" sz="24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943197724"/>
      </p:ext>
    </p:extLst>
  </p:cSld>
  <p:clrMapOvr>
    <a:masterClrMapping/>
  </p:clrMapOvr>
  <mc:AlternateContent xmlns:mc="http://schemas.openxmlformats.org/markup-compatibility/2006" xmlns:p14="http://schemas.microsoft.com/office/powerpoint/2010/main">
    <mc:Choice Requires="p14">
      <p:transition spd="slow" p14:dur="3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38" presetClass="entr" presetSubtype="0" accel="50000" fill="hold" grpId="0" nodeType="clickEffect">
                                  <p:stCondLst>
                                    <p:cond delay="0"/>
                                  </p:stCondLst>
                                  <p:iterate type="lt">
                                    <p:tmPct val="50000"/>
                                  </p:iterate>
                                  <p:childTnLst>
                                    <p:set>
                                      <p:cBhvr>
                                        <p:cTn id="13" dur="1" fill="hold">
                                          <p:stCondLst>
                                            <p:cond delay="0"/>
                                          </p:stCondLst>
                                        </p:cTn>
                                        <p:tgtEl>
                                          <p:spTgt spid="5"/>
                                        </p:tgtEl>
                                        <p:attrNameLst>
                                          <p:attrName>style.visibility</p:attrName>
                                        </p:attrNameLst>
                                      </p:cBhvr>
                                      <p:to>
                                        <p:strVal val="visible"/>
                                      </p:to>
                                    </p:set>
                                    <p:set>
                                      <p:cBhvr>
                                        <p:cTn id="14" dur="455" fill="hold">
                                          <p:stCondLst>
                                            <p:cond delay="0"/>
                                          </p:stCondLst>
                                        </p:cTn>
                                        <p:tgtEl>
                                          <p:spTgt spid="5"/>
                                        </p:tgtEl>
                                        <p:attrNameLst>
                                          <p:attrName>style.rotation</p:attrName>
                                        </p:attrNameLst>
                                      </p:cBhvr>
                                      <p:to>
                                        <p:strVal val="-45.0"/>
                                      </p:to>
                                    </p:set>
                                    <p:anim calcmode="lin" valueType="num">
                                      <p:cBhvr>
                                        <p:cTn id="15"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A000120140530A99PPBG">
  <a:themeElements>
    <a:clrScheme name="自定义 1">
      <a:dk1>
        <a:srgbClr val="3F3F3F"/>
      </a:dk1>
      <a:lt1>
        <a:sysClr val="window" lastClr="FFFFFF"/>
      </a:lt1>
      <a:dk2>
        <a:srgbClr val="505046"/>
      </a:dk2>
      <a:lt2>
        <a:srgbClr val="EEECE1"/>
      </a:lt2>
      <a:accent1>
        <a:srgbClr val="C00000"/>
      </a:accent1>
      <a:accent2>
        <a:srgbClr val="C00000"/>
      </a:accent2>
      <a:accent3>
        <a:srgbClr val="C00000"/>
      </a:accent3>
      <a:accent4>
        <a:srgbClr val="C00000"/>
      </a:accent4>
      <a:accent5>
        <a:srgbClr val="C00000"/>
      </a:accent5>
      <a:accent6>
        <a:srgbClr val="B22600"/>
      </a:accent6>
      <a:hlink>
        <a:srgbClr val="CC9900"/>
      </a:hlink>
      <a:folHlink>
        <a:srgbClr val="666699"/>
      </a:folHlink>
    </a:clrScheme>
    <a:fontScheme name="25bphj0s">
      <a:majorFont>
        <a:latin typeface="Arial" panose="020F0302020204030204"/>
        <a:ea typeface="Microsoft YaHei"/>
        <a:cs typeface=""/>
      </a:majorFont>
      <a:minorFont>
        <a:latin typeface="Arial" panose="020F0502020204030204"/>
        <a:ea typeface="Microsoft YaHei"/>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225</TotalTime>
  <Words>6481</Words>
  <PresentationFormat>宽屏</PresentationFormat>
  <Paragraphs>481</Paragraphs>
  <Slides>57</Slides>
  <Notes>57</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57</vt:i4>
      </vt:variant>
    </vt:vector>
  </HeadingPairs>
  <TitlesOfParts>
    <vt:vector size="65" baseType="lpstr">
      <vt:lpstr>宋体</vt:lpstr>
      <vt:lpstr>微软雅黑</vt:lpstr>
      <vt:lpstr>微软雅黑</vt:lpstr>
      <vt:lpstr>造字工房星岩(非商用）常规体</vt:lpstr>
      <vt:lpstr>Arial</vt:lpstr>
      <vt:lpstr>Calibri</vt:lpstr>
      <vt:lpstr>A000120140530A99PPBG</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安应vs安全人联盟</dc:title>
  <dc:subject>无限量下载EHS独家精品资料，请咨询“安小应”微信号：ansyingcysafety</dc:subject>
  <dc:creator>安应ansying.com</dc:creator>
  <cp:keywords>安应</cp:keywords>
  <dc:description>无限量下载EHS独家精品资料，请咨询“安小应”微信号：ansyingcysafety</dc:description>
  <cp:lastPrinted>2015-10-17T01:40:00Z</cp:lastPrinted>
  <dcterms:created xsi:type="dcterms:W3CDTF">2014-09-22T08:32:00Z</dcterms:created>
  <dcterms:modified xsi:type="dcterms:W3CDTF">2018-11-30T09:16:02Z</dcterms:modified>
  <cp:category>EHS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2052-10.1.0.5554</vt:lpwstr>
  </property>
</Properties>
</file>